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8"/>
  </p:notesMasterIdLst>
  <p:sldIdLst>
    <p:sldId id="256" r:id="rId2"/>
    <p:sldId id="320" r:id="rId3"/>
    <p:sldId id="323" r:id="rId4"/>
    <p:sldId id="324" r:id="rId5"/>
    <p:sldId id="346" r:id="rId6"/>
    <p:sldId id="347" r:id="rId7"/>
    <p:sldId id="325" r:id="rId8"/>
    <p:sldId id="330" r:id="rId9"/>
    <p:sldId id="336" r:id="rId10"/>
    <p:sldId id="345" r:id="rId11"/>
    <p:sldId id="340" r:id="rId12"/>
    <p:sldId id="341" r:id="rId13"/>
    <p:sldId id="349" r:id="rId14"/>
    <p:sldId id="350" r:id="rId15"/>
    <p:sldId id="343" r:id="rId16"/>
    <p:sldId id="313" r:id="rId1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98"/>
    <a:srgbClr val="8FA3E5"/>
    <a:srgbClr val="0066CC"/>
    <a:srgbClr val="666699"/>
    <a:srgbClr val="33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73887" autoAdjust="0"/>
  </p:normalViewPr>
  <p:slideViewPr>
    <p:cSldViewPr>
      <p:cViewPr varScale="1">
        <p:scale>
          <a:sx n="49" d="100"/>
          <a:sy n="49" d="100"/>
        </p:scale>
        <p:origin x="1572"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E:\MIKE\PROFES~1\NCME\2020\Thumb%20Drive\Worksheets\Worksheet%203_VAC%20Example.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71553555805525E-2"/>
          <c:y val="2.1021505376344087E-2"/>
          <c:w val="0.87976263974240854"/>
          <c:h val="0.86172051103906111"/>
        </c:manualLayout>
      </c:layout>
      <c:lineChart>
        <c:grouping val="standard"/>
        <c:varyColors val="0"/>
        <c:ser>
          <c:idx val="0"/>
          <c:order val="0"/>
          <c:tx>
            <c:strRef>
              <c:f>VAC!$F$4</c:f>
              <c:strCache>
                <c:ptCount val="1"/>
                <c:pt idx="0">
                  <c:v>Level 2</c:v>
                </c:pt>
              </c:strCache>
            </c:strRef>
          </c:tx>
          <c:spPr>
            <a:ln>
              <a:prstDash val="dashDot"/>
            </a:ln>
          </c:spPr>
          <c:marker>
            <c:symbol val="square"/>
            <c:size val="5"/>
            <c:spPr>
              <a:solidFill>
                <a:schemeClr val="accent1"/>
              </a:solidFill>
            </c:spPr>
          </c:marker>
          <c:cat>
            <c:numRef>
              <c:f>VAC!$A$5:$A$10</c:f>
              <c:numCache>
                <c:formatCode>General</c:formatCode>
                <c:ptCount val="6"/>
                <c:pt idx="0">
                  <c:v>3</c:v>
                </c:pt>
                <c:pt idx="1">
                  <c:v>4</c:v>
                </c:pt>
                <c:pt idx="2">
                  <c:v>5</c:v>
                </c:pt>
                <c:pt idx="3">
                  <c:v>6</c:v>
                </c:pt>
                <c:pt idx="4">
                  <c:v>7</c:v>
                </c:pt>
                <c:pt idx="5">
                  <c:v>8</c:v>
                </c:pt>
              </c:numCache>
            </c:numRef>
          </c:cat>
          <c:val>
            <c:numRef>
              <c:f>VAC!$F$5:$F$10</c:f>
              <c:numCache>
                <c:formatCode>0.0</c:formatCode>
                <c:ptCount val="6"/>
                <c:pt idx="0">
                  <c:v>68.650000000000006</c:v>
                </c:pt>
                <c:pt idx="1">
                  <c:v>70.531000000000006</c:v>
                </c:pt>
                <c:pt idx="2">
                  <c:v>70.245999999999995</c:v>
                </c:pt>
                <c:pt idx="3">
                  <c:v>52.911999999999992</c:v>
                </c:pt>
                <c:pt idx="4">
                  <c:v>73.771000000000015</c:v>
                </c:pt>
                <c:pt idx="5">
                  <c:v>75.22</c:v>
                </c:pt>
              </c:numCache>
            </c:numRef>
          </c:val>
          <c:smooth val="0"/>
        </c:ser>
        <c:ser>
          <c:idx val="1"/>
          <c:order val="1"/>
          <c:tx>
            <c:strRef>
              <c:f>VAC!$G$4</c:f>
              <c:strCache>
                <c:ptCount val="1"/>
                <c:pt idx="0">
                  <c:v>Level 3</c:v>
                </c:pt>
              </c:strCache>
            </c:strRef>
          </c:tx>
          <c:marker>
            <c:symbol val="circle"/>
            <c:size val="5"/>
            <c:spPr>
              <a:solidFill>
                <a:srgbClr val="C00000"/>
              </a:solidFill>
            </c:spPr>
          </c:marker>
          <c:cat>
            <c:numRef>
              <c:f>VAC!$A$5:$A$10</c:f>
              <c:numCache>
                <c:formatCode>General</c:formatCode>
                <c:ptCount val="6"/>
                <c:pt idx="0">
                  <c:v>3</c:v>
                </c:pt>
                <c:pt idx="1">
                  <c:v>4</c:v>
                </c:pt>
                <c:pt idx="2">
                  <c:v>5</c:v>
                </c:pt>
                <c:pt idx="3">
                  <c:v>6</c:v>
                </c:pt>
                <c:pt idx="4">
                  <c:v>7</c:v>
                </c:pt>
                <c:pt idx="5">
                  <c:v>8</c:v>
                </c:pt>
              </c:numCache>
            </c:numRef>
          </c:cat>
          <c:val>
            <c:numRef>
              <c:f>VAC!$G$5:$G$10</c:f>
              <c:numCache>
                <c:formatCode>0.0</c:formatCode>
                <c:ptCount val="6"/>
                <c:pt idx="0">
                  <c:v>37.500000000000007</c:v>
                </c:pt>
                <c:pt idx="1">
                  <c:v>37.81900000000001</c:v>
                </c:pt>
                <c:pt idx="2">
                  <c:v>40.653999999999996</c:v>
                </c:pt>
                <c:pt idx="3">
                  <c:v>24.831999999999987</c:v>
                </c:pt>
                <c:pt idx="4">
                  <c:v>41.106500000000025</c:v>
                </c:pt>
                <c:pt idx="5">
                  <c:v>36.130000000000003</c:v>
                </c:pt>
              </c:numCache>
            </c:numRef>
          </c:val>
          <c:smooth val="0"/>
        </c:ser>
        <c:ser>
          <c:idx val="2"/>
          <c:order val="2"/>
          <c:tx>
            <c:strRef>
              <c:f>VAC!$H$4</c:f>
              <c:strCache>
                <c:ptCount val="1"/>
                <c:pt idx="0">
                  <c:v>Level 4</c:v>
                </c:pt>
              </c:strCache>
            </c:strRef>
          </c:tx>
          <c:spPr>
            <a:ln>
              <a:prstDash val="sysDash"/>
            </a:ln>
          </c:spPr>
          <c:marker>
            <c:symbol val="triangle"/>
            <c:size val="5"/>
            <c:spPr>
              <a:solidFill>
                <a:srgbClr val="92D050"/>
              </a:solidFill>
            </c:spPr>
          </c:marker>
          <c:cat>
            <c:numRef>
              <c:f>VAC!$A$5:$A$10</c:f>
              <c:numCache>
                <c:formatCode>General</c:formatCode>
                <c:ptCount val="6"/>
                <c:pt idx="0">
                  <c:v>3</c:v>
                </c:pt>
                <c:pt idx="1">
                  <c:v>4</c:v>
                </c:pt>
                <c:pt idx="2">
                  <c:v>5</c:v>
                </c:pt>
                <c:pt idx="3">
                  <c:v>6</c:v>
                </c:pt>
                <c:pt idx="4">
                  <c:v>7</c:v>
                </c:pt>
                <c:pt idx="5">
                  <c:v>8</c:v>
                </c:pt>
              </c:numCache>
            </c:numRef>
          </c:cat>
          <c:val>
            <c:numRef>
              <c:f>VAC!$H$5:$H$10</c:f>
              <c:numCache>
                <c:formatCode>0.0</c:formatCode>
                <c:ptCount val="6"/>
                <c:pt idx="0">
                  <c:v>6.9000000000000083</c:v>
                </c:pt>
                <c:pt idx="1">
                  <c:v>6.1210000000000022</c:v>
                </c:pt>
                <c:pt idx="2">
                  <c:v>2.3999999999999981</c:v>
                </c:pt>
                <c:pt idx="3">
                  <c:v>2.6719999999999811</c:v>
                </c:pt>
                <c:pt idx="4">
                  <c:v>3.1315000000000119</c:v>
                </c:pt>
                <c:pt idx="5">
                  <c:v>1.7</c:v>
                </c:pt>
              </c:numCache>
            </c:numRef>
          </c:val>
          <c:smooth val="0"/>
        </c:ser>
        <c:dLbls>
          <c:showLegendKey val="0"/>
          <c:showVal val="0"/>
          <c:showCatName val="0"/>
          <c:showSerName val="0"/>
          <c:showPercent val="0"/>
          <c:showBubbleSize val="0"/>
        </c:dLbls>
        <c:marker val="1"/>
        <c:smooth val="0"/>
        <c:axId val="347362360"/>
        <c:axId val="347363144"/>
      </c:lineChart>
      <c:catAx>
        <c:axId val="347362360"/>
        <c:scaling>
          <c:orientation val="minMax"/>
        </c:scaling>
        <c:delete val="0"/>
        <c:axPos val="b"/>
        <c:title>
          <c:tx>
            <c:rich>
              <a:bodyPr/>
              <a:lstStyle/>
              <a:p>
                <a:pPr>
                  <a:defRPr sz="1800"/>
                </a:pPr>
                <a:r>
                  <a:rPr lang="en-US" sz="1800"/>
                  <a:t>Grade</a:t>
                </a:r>
              </a:p>
            </c:rich>
          </c:tx>
          <c:layout/>
          <c:overlay val="0"/>
        </c:title>
        <c:numFmt formatCode="General" sourceLinked="1"/>
        <c:majorTickMark val="out"/>
        <c:minorTickMark val="none"/>
        <c:tickLblPos val="nextTo"/>
        <c:txPr>
          <a:bodyPr/>
          <a:lstStyle/>
          <a:p>
            <a:pPr>
              <a:defRPr sz="1600"/>
            </a:pPr>
            <a:endParaRPr lang="en-US"/>
          </a:p>
        </c:txPr>
        <c:crossAx val="347363144"/>
        <c:crosses val="autoZero"/>
        <c:auto val="1"/>
        <c:lblAlgn val="ctr"/>
        <c:lblOffset val="100"/>
        <c:noMultiLvlLbl val="0"/>
      </c:catAx>
      <c:valAx>
        <c:axId val="347363144"/>
        <c:scaling>
          <c:orientation val="minMax"/>
          <c:max val="100"/>
        </c:scaling>
        <c:delete val="0"/>
        <c:axPos val="l"/>
        <c:majorGridlines/>
        <c:numFmt formatCode="0" sourceLinked="0"/>
        <c:majorTickMark val="out"/>
        <c:minorTickMark val="none"/>
        <c:tickLblPos val="nextTo"/>
        <c:txPr>
          <a:bodyPr/>
          <a:lstStyle/>
          <a:p>
            <a:pPr>
              <a:defRPr sz="1400"/>
            </a:pPr>
            <a:endParaRPr lang="en-US"/>
          </a:p>
        </c:txPr>
        <c:crossAx val="347362360"/>
        <c:crosses val="autoZero"/>
        <c:crossBetween val="between"/>
      </c:valAx>
    </c:plotArea>
    <c:legend>
      <c:legendPos val="r"/>
      <c:layout>
        <c:manualLayout>
          <c:xMode val="edge"/>
          <c:yMode val="edge"/>
          <c:x val="0.4764185726784152"/>
          <c:y val="0"/>
          <c:w val="0.52358142732158475"/>
          <c:h val="0.13946346807540419"/>
        </c:manualLayout>
      </c:layout>
      <c:overlay val="0"/>
      <c:txPr>
        <a:bodyPr/>
        <a:lstStyle/>
        <a:p>
          <a:pPr>
            <a:defRPr sz="20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71553555805525E-2"/>
          <c:y val="2.1021505376344087E-2"/>
          <c:w val="0.87976263974240854"/>
          <c:h val="0.86172051103906111"/>
        </c:manualLayout>
      </c:layout>
      <c:lineChart>
        <c:grouping val="standard"/>
        <c:varyColors val="0"/>
        <c:ser>
          <c:idx val="0"/>
          <c:order val="0"/>
          <c:tx>
            <c:strRef>
              <c:f>VAC!$F$4</c:f>
              <c:strCache>
                <c:ptCount val="1"/>
                <c:pt idx="0">
                  <c:v>Level 2</c:v>
                </c:pt>
              </c:strCache>
            </c:strRef>
          </c:tx>
          <c:spPr>
            <a:ln>
              <a:prstDash val="dashDot"/>
            </a:ln>
          </c:spPr>
          <c:marker>
            <c:symbol val="square"/>
            <c:size val="5"/>
            <c:spPr>
              <a:solidFill>
                <a:schemeClr val="accent1"/>
              </a:solidFill>
            </c:spPr>
          </c:marker>
          <c:cat>
            <c:numRef>
              <c:f>VAC!$A$5:$A$10</c:f>
              <c:numCache>
                <c:formatCode>General</c:formatCode>
                <c:ptCount val="6"/>
                <c:pt idx="0">
                  <c:v>3</c:v>
                </c:pt>
                <c:pt idx="1">
                  <c:v>4</c:v>
                </c:pt>
                <c:pt idx="2">
                  <c:v>5</c:v>
                </c:pt>
                <c:pt idx="3">
                  <c:v>6</c:v>
                </c:pt>
                <c:pt idx="4">
                  <c:v>7</c:v>
                </c:pt>
                <c:pt idx="5">
                  <c:v>8</c:v>
                </c:pt>
              </c:numCache>
            </c:numRef>
          </c:cat>
          <c:val>
            <c:numRef>
              <c:f>VAC!$F$5:$F$10</c:f>
              <c:numCache>
                <c:formatCode>0.0</c:formatCode>
                <c:ptCount val="6"/>
                <c:pt idx="0">
                  <c:v>68.650000000000006</c:v>
                </c:pt>
                <c:pt idx="1">
                  <c:v>70.531000000000006</c:v>
                </c:pt>
                <c:pt idx="2">
                  <c:v>70.245999999999995</c:v>
                </c:pt>
                <c:pt idx="3">
                  <c:v>52.911999999999992</c:v>
                </c:pt>
                <c:pt idx="4">
                  <c:v>73.771000000000015</c:v>
                </c:pt>
                <c:pt idx="5">
                  <c:v>75.22</c:v>
                </c:pt>
              </c:numCache>
            </c:numRef>
          </c:val>
          <c:smooth val="0"/>
        </c:ser>
        <c:ser>
          <c:idx val="1"/>
          <c:order val="1"/>
          <c:tx>
            <c:strRef>
              <c:f>VAC!$G$4</c:f>
              <c:strCache>
                <c:ptCount val="1"/>
                <c:pt idx="0">
                  <c:v>Level 3</c:v>
                </c:pt>
              </c:strCache>
            </c:strRef>
          </c:tx>
          <c:marker>
            <c:symbol val="circle"/>
            <c:size val="5"/>
            <c:spPr>
              <a:solidFill>
                <a:srgbClr val="C00000"/>
              </a:solidFill>
            </c:spPr>
          </c:marker>
          <c:cat>
            <c:numRef>
              <c:f>VAC!$A$5:$A$10</c:f>
              <c:numCache>
                <c:formatCode>General</c:formatCode>
                <c:ptCount val="6"/>
                <c:pt idx="0">
                  <c:v>3</c:v>
                </c:pt>
                <c:pt idx="1">
                  <c:v>4</c:v>
                </c:pt>
                <c:pt idx="2">
                  <c:v>5</c:v>
                </c:pt>
                <c:pt idx="3">
                  <c:v>6</c:v>
                </c:pt>
                <c:pt idx="4">
                  <c:v>7</c:v>
                </c:pt>
                <c:pt idx="5">
                  <c:v>8</c:v>
                </c:pt>
              </c:numCache>
            </c:numRef>
          </c:cat>
          <c:val>
            <c:numRef>
              <c:f>VAC!$G$5:$G$10</c:f>
              <c:numCache>
                <c:formatCode>0.0</c:formatCode>
                <c:ptCount val="6"/>
                <c:pt idx="0">
                  <c:v>37.500000000000007</c:v>
                </c:pt>
                <c:pt idx="1">
                  <c:v>37.81900000000001</c:v>
                </c:pt>
                <c:pt idx="2">
                  <c:v>40.653999999999996</c:v>
                </c:pt>
                <c:pt idx="3">
                  <c:v>24.831999999999987</c:v>
                </c:pt>
                <c:pt idx="4">
                  <c:v>41.106500000000025</c:v>
                </c:pt>
                <c:pt idx="5">
                  <c:v>36.130000000000003</c:v>
                </c:pt>
              </c:numCache>
            </c:numRef>
          </c:val>
          <c:smooth val="0"/>
        </c:ser>
        <c:ser>
          <c:idx val="2"/>
          <c:order val="2"/>
          <c:tx>
            <c:strRef>
              <c:f>VAC!$H$4</c:f>
              <c:strCache>
                <c:ptCount val="1"/>
                <c:pt idx="0">
                  <c:v>Level 4</c:v>
                </c:pt>
              </c:strCache>
            </c:strRef>
          </c:tx>
          <c:spPr>
            <a:ln>
              <a:prstDash val="sysDash"/>
            </a:ln>
          </c:spPr>
          <c:marker>
            <c:symbol val="triangle"/>
            <c:size val="5"/>
            <c:spPr>
              <a:solidFill>
                <a:srgbClr val="92D050"/>
              </a:solidFill>
            </c:spPr>
          </c:marker>
          <c:cat>
            <c:numRef>
              <c:f>VAC!$A$5:$A$10</c:f>
              <c:numCache>
                <c:formatCode>General</c:formatCode>
                <c:ptCount val="6"/>
                <c:pt idx="0">
                  <c:v>3</c:v>
                </c:pt>
                <c:pt idx="1">
                  <c:v>4</c:v>
                </c:pt>
                <c:pt idx="2">
                  <c:v>5</c:v>
                </c:pt>
                <c:pt idx="3">
                  <c:v>6</c:v>
                </c:pt>
                <c:pt idx="4">
                  <c:v>7</c:v>
                </c:pt>
                <c:pt idx="5">
                  <c:v>8</c:v>
                </c:pt>
              </c:numCache>
            </c:numRef>
          </c:cat>
          <c:val>
            <c:numRef>
              <c:f>VAC!$H$5:$H$10</c:f>
              <c:numCache>
                <c:formatCode>0.0</c:formatCode>
                <c:ptCount val="6"/>
                <c:pt idx="0">
                  <c:v>6.9000000000000083</c:v>
                </c:pt>
                <c:pt idx="1">
                  <c:v>6.1210000000000022</c:v>
                </c:pt>
                <c:pt idx="2">
                  <c:v>2.3999999999999981</c:v>
                </c:pt>
                <c:pt idx="3">
                  <c:v>2.6719999999999811</c:v>
                </c:pt>
                <c:pt idx="4">
                  <c:v>3.1315000000000119</c:v>
                </c:pt>
                <c:pt idx="5">
                  <c:v>1.7</c:v>
                </c:pt>
              </c:numCache>
            </c:numRef>
          </c:val>
          <c:smooth val="0"/>
        </c:ser>
        <c:dLbls>
          <c:showLegendKey val="0"/>
          <c:showVal val="0"/>
          <c:showCatName val="0"/>
          <c:showSerName val="0"/>
          <c:showPercent val="0"/>
          <c:showBubbleSize val="0"/>
        </c:dLbls>
        <c:marker val="1"/>
        <c:smooth val="0"/>
        <c:axId val="347856416"/>
        <c:axId val="347856808"/>
      </c:lineChart>
      <c:catAx>
        <c:axId val="347856416"/>
        <c:scaling>
          <c:orientation val="minMax"/>
        </c:scaling>
        <c:delete val="0"/>
        <c:axPos val="b"/>
        <c:title>
          <c:tx>
            <c:rich>
              <a:bodyPr/>
              <a:lstStyle/>
              <a:p>
                <a:pPr>
                  <a:defRPr sz="1800"/>
                </a:pPr>
                <a:r>
                  <a:rPr lang="en-US" sz="1800"/>
                  <a:t>Grade</a:t>
                </a:r>
              </a:p>
            </c:rich>
          </c:tx>
          <c:layout/>
          <c:overlay val="0"/>
        </c:title>
        <c:numFmt formatCode="General" sourceLinked="1"/>
        <c:majorTickMark val="out"/>
        <c:minorTickMark val="none"/>
        <c:tickLblPos val="nextTo"/>
        <c:txPr>
          <a:bodyPr/>
          <a:lstStyle/>
          <a:p>
            <a:pPr>
              <a:defRPr sz="1600"/>
            </a:pPr>
            <a:endParaRPr lang="en-US"/>
          </a:p>
        </c:txPr>
        <c:crossAx val="347856808"/>
        <c:crosses val="autoZero"/>
        <c:auto val="1"/>
        <c:lblAlgn val="ctr"/>
        <c:lblOffset val="100"/>
        <c:noMultiLvlLbl val="0"/>
      </c:catAx>
      <c:valAx>
        <c:axId val="347856808"/>
        <c:scaling>
          <c:orientation val="minMax"/>
          <c:max val="100"/>
        </c:scaling>
        <c:delete val="0"/>
        <c:axPos val="l"/>
        <c:majorGridlines/>
        <c:numFmt formatCode="0" sourceLinked="0"/>
        <c:majorTickMark val="out"/>
        <c:minorTickMark val="none"/>
        <c:tickLblPos val="nextTo"/>
        <c:txPr>
          <a:bodyPr/>
          <a:lstStyle/>
          <a:p>
            <a:pPr>
              <a:defRPr sz="1400"/>
            </a:pPr>
            <a:endParaRPr lang="en-US"/>
          </a:p>
        </c:txPr>
        <c:crossAx val="347856416"/>
        <c:crosses val="autoZero"/>
        <c:crossBetween val="between"/>
      </c:valAx>
    </c:plotArea>
    <c:legend>
      <c:legendPos val="r"/>
      <c:layout>
        <c:manualLayout>
          <c:xMode val="edge"/>
          <c:yMode val="edge"/>
          <c:x val="0.4764185726784152"/>
          <c:y val="0"/>
          <c:w val="0.52358142732158475"/>
          <c:h val="0.13946346807540419"/>
        </c:manualLayout>
      </c:layout>
      <c:overlay val="0"/>
      <c:txPr>
        <a:bodyPr/>
        <a:lstStyle/>
        <a:p>
          <a:pPr>
            <a:defRPr sz="2000"/>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1" cy="480060"/>
          </a:xfrm>
          <a:prstGeom prst="rect">
            <a:avLst/>
          </a:prstGeom>
        </p:spPr>
        <p:txBody>
          <a:bodyPr vert="horz" lIns="95747" tIns="47873" rIns="95747" bIns="47873" rtlCol="0"/>
          <a:lstStyle>
            <a:lvl1pPr algn="l">
              <a:defRPr sz="1300"/>
            </a:lvl1pPr>
          </a:lstStyle>
          <a:p>
            <a:endParaRPr lang="en-US" dirty="0"/>
          </a:p>
        </p:txBody>
      </p:sp>
      <p:sp>
        <p:nvSpPr>
          <p:cNvPr id="3" name="Date Placeholder 2"/>
          <p:cNvSpPr>
            <a:spLocks noGrp="1"/>
          </p:cNvSpPr>
          <p:nvPr>
            <p:ph type="dt" idx="1"/>
          </p:nvPr>
        </p:nvSpPr>
        <p:spPr>
          <a:xfrm>
            <a:off x="4143588" y="0"/>
            <a:ext cx="3169921" cy="480060"/>
          </a:xfrm>
          <a:prstGeom prst="rect">
            <a:avLst/>
          </a:prstGeom>
        </p:spPr>
        <p:txBody>
          <a:bodyPr vert="horz" lIns="95747" tIns="47873" rIns="95747" bIns="47873" rtlCol="0"/>
          <a:lstStyle>
            <a:lvl1pPr algn="r">
              <a:defRPr sz="1300"/>
            </a:lvl1pPr>
          </a:lstStyle>
          <a:p>
            <a:fld id="{DFC8A0FD-5BCB-4AE0-BBAE-968FB87B149B}" type="datetimeFigureOut">
              <a:rPr lang="en-US" smtClean="0"/>
              <a:t>3/30/2020</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5747" tIns="47873" rIns="95747" bIns="47873" rtlCol="0" anchor="ctr"/>
          <a:lstStyle/>
          <a:p>
            <a:endParaRPr lang="en-US" dirty="0"/>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5747" tIns="47873" rIns="95747" bIns="4787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3"/>
            <a:ext cx="3169921" cy="480060"/>
          </a:xfrm>
          <a:prstGeom prst="rect">
            <a:avLst/>
          </a:prstGeom>
        </p:spPr>
        <p:txBody>
          <a:bodyPr vert="horz" lIns="95747" tIns="47873" rIns="95747" bIns="47873"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8" y="9119473"/>
            <a:ext cx="3169921" cy="480060"/>
          </a:xfrm>
          <a:prstGeom prst="rect">
            <a:avLst/>
          </a:prstGeom>
        </p:spPr>
        <p:txBody>
          <a:bodyPr vert="horz" lIns="95747" tIns="47873" rIns="95747" bIns="47873" rtlCol="0" anchor="b"/>
          <a:lstStyle>
            <a:lvl1pPr algn="r">
              <a:defRPr sz="1300"/>
            </a:lvl1pPr>
          </a:lstStyle>
          <a:p>
            <a:fld id="{B3468F5C-FB58-49A3-B7D7-BDFCC4CFAB16}" type="slidenum">
              <a:rPr lang="en-US" smtClean="0"/>
              <a:t>‹#›</a:t>
            </a:fld>
            <a:endParaRPr lang="en-US" dirty="0"/>
          </a:p>
        </p:txBody>
      </p:sp>
    </p:spTree>
    <p:extLst>
      <p:ext uri="{BB962C8B-B14F-4D97-AF65-F5344CB8AC3E}">
        <p14:creationId xmlns:p14="http://schemas.microsoft.com/office/powerpoint/2010/main" val="3257339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generic presentation is an</a:t>
            </a:r>
            <a:r>
              <a:rPr lang="en-US" baseline="0" dirty="0" smtClean="0"/>
              <a:t> amalgamation of several vertical articulation sessions we have conducted in the past five years. </a:t>
            </a:r>
          </a:p>
          <a:p>
            <a:r>
              <a:rPr lang="en-US" baseline="0" dirty="0" smtClean="0"/>
              <a:t>We will assume the following:</a:t>
            </a:r>
          </a:p>
          <a:p>
            <a:pPr marL="228600" indent="-228600">
              <a:buAutoNum type="arabicPeriod"/>
            </a:pPr>
            <a:r>
              <a:rPr lang="en-US" baseline="0" dirty="0" smtClean="0"/>
              <a:t>We set cut scores for a science assessment for grades 3-8 .</a:t>
            </a:r>
          </a:p>
          <a:p>
            <a:pPr marL="228600" indent="-228600">
              <a:buAutoNum type="arabicPeriod"/>
            </a:pPr>
            <a:r>
              <a:rPr lang="en-US" baseline="0" dirty="0" smtClean="0"/>
              <a:t>There are four performance levels: 1, 2, 3, and 4 with 4 being the highest.</a:t>
            </a:r>
          </a:p>
          <a:p>
            <a:pPr marL="228600" indent="-228600">
              <a:buAutoNum type="arabicPeriod"/>
            </a:pPr>
            <a:r>
              <a:rPr lang="en-US" baseline="0" dirty="0" smtClean="0"/>
              <a:t>We used a bookmark procedure to set the cut scores we will be examining later. </a:t>
            </a:r>
          </a:p>
          <a:p>
            <a:endParaRPr lang="en-US" altLang="en-US" dirty="0" smtClean="0"/>
          </a:p>
          <a:p>
            <a:r>
              <a:rPr lang="en-US" altLang="en-US" dirty="0" smtClean="0"/>
              <a:t> [</a:t>
            </a:r>
            <a:r>
              <a:rPr lang="en-US" altLang="en-US" b="1" dirty="0" smtClean="0"/>
              <a:t>Go to VAC Presenter mode</a:t>
            </a:r>
            <a:r>
              <a:rPr lang="en-US" altLang="en-US" dirty="0" smtClean="0"/>
              <a:t>. </a:t>
            </a:r>
            <a:r>
              <a:rPr lang="en-US" altLang="en-US" b="1" dirty="0" smtClean="0"/>
              <a:t>Make sure you have the VAC Excel workbook (Worksheet 3.xlsx) opened</a:t>
            </a:r>
            <a:r>
              <a:rPr lang="en-US" altLang="en-US" b="1" baseline="0" dirty="0" smtClean="0"/>
              <a:t> but minimized</a:t>
            </a:r>
            <a:r>
              <a:rPr lang="en-US" altLang="en-US" baseline="0" dirty="0" smtClean="0"/>
              <a:t>.</a:t>
            </a:r>
            <a:r>
              <a:rPr lang="en-US" altLang="en-US" dirty="0" smtClean="0"/>
              <a:t>]</a:t>
            </a:r>
          </a:p>
          <a:p>
            <a:endParaRPr lang="en-US" altLang="en-US" dirty="0" smtClean="0"/>
          </a:p>
        </p:txBody>
      </p:sp>
      <p:sp>
        <p:nvSpPr>
          <p:cNvPr id="4" name="Slide Number Placeholder 3"/>
          <p:cNvSpPr>
            <a:spLocks noGrp="1"/>
          </p:cNvSpPr>
          <p:nvPr>
            <p:ph type="sldNum" sz="quarter" idx="10"/>
          </p:nvPr>
        </p:nvSpPr>
        <p:spPr/>
        <p:txBody>
          <a:bodyPr/>
          <a:lstStyle/>
          <a:p>
            <a:fld id="{B3468F5C-FB58-49A3-B7D7-BDFCC4CFAB16}" type="slidenum">
              <a:rPr lang="en-US" smtClean="0"/>
              <a:t>1</a:t>
            </a:fld>
            <a:endParaRPr lang="en-US" dirty="0"/>
          </a:p>
        </p:txBody>
      </p:sp>
    </p:spTree>
    <p:extLst>
      <p:ext uri="{BB962C8B-B14F-4D97-AF65-F5344CB8AC3E}">
        <p14:creationId xmlns:p14="http://schemas.microsoft.com/office/powerpoint/2010/main" val="4285311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can see, the percentages of students scoring at or above a given cut score are relatively stable from grade to grade, with one exception.</a:t>
            </a:r>
            <a:r>
              <a:rPr lang="en-US" baseline="0" dirty="0" smtClean="0"/>
              <a:t> We see a bit of a </a:t>
            </a:r>
            <a:r>
              <a:rPr lang="en-US" baseline="0" dirty="0" smtClean="0"/>
              <a:t>dip in </a:t>
            </a:r>
            <a:r>
              <a:rPr lang="en-US" baseline="0" dirty="0" smtClean="0"/>
              <a:t>the % At or Above Level 2 for and Level 3 for grade 6. We may want to take a look at this later.</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10</a:t>
            </a:fld>
            <a:endParaRPr lang="en-US" dirty="0"/>
          </a:p>
        </p:txBody>
      </p:sp>
    </p:spTree>
    <p:extLst>
      <p:ext uri="{BB962C8B-B14F-4D97-AF65-F5344CB8AC3E}">
        <p14:creationId xmlns:p14="http://schemas.microsoft.com/office/powerpoint/2010/main" val="2053250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past three days, you have been working with an ordered item booklet and item</a:t>
            </a:r>
            <a:r>
              <a:rPr lang="en-US" baseline="0" dirty="0" smtClean="0"/>
              <a:t> map </a:t>
            </a:r>
            <a:r>
              <a:rPr lang="en-US" dirty="0" smtClean="0"/>
              <a:t>from a single grade. Today, </a:t>
            </a:r>
            <a:r>
              <a:rPr lang="en-US" dirty="0" smtClean="0"/>
              <a:t>you </a:t>
            </a:r>
            <a:r>
              <a:rPr lang="en-US" dirty="0" smtClean="0"/>
              <a:t>will have access to all six</a:t>
            </a:r>
            <a:r>
              <a:rPr lang="en-US" baseline="0" dirty="0" smtClean="0"/>
              <a:t> OIBs and item maps</a:t>
            </a:r>
            <a:r>
              <a:rPr lang="en-US" dirty="0" smtClean="0"/>
              <a:t> and the </a:t>
            </a:r>
            <a:r>
              <a:rPr lang="en-US" dirty="0" smtClean="0"/>
              <a:t>PLDs for each grade. </a:t>
            </a:r>
            <a:r>
              <a:rPr lang="en-US" dirty="0" smtClean="0"/>
              <a:t>You should already have your own PLDs, but we will have access to all of them if we need them during the day.</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11</a:t>
            </a:fld>
            <a:endParaRPr lang="en-US" dirty="0"/>
          </a:p>
        </p:txBody>
      </p:sp>
    </p:spTree>
    <p:extLst>
      <p:ext uri="{BB962C8B-B14F-4D97-AF65-F5344CB8AC3E}">
        <p14:creationId xmlns:p14="http://schemas.microsoft.com/office/powerpoint/2010/main" val="3757814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what we’re going to do.</a:t>
            </a:r>
          </a:p>
          <a:p>
            <a:r>
              <a:rPr lang="en-US" dirty="0" smtClean="0"/>
              <a:t>Once you see the tables and graph depicting</a:t>
            </a:r>
            <a:r>
              <a:rPr lang="en-US" baseline="0" dirty="0" smtClean="0"/>
              <a:t> the Round 2 results, I’m going to ask you to tell me if you see anything that seems out of place </a:t>
            </a:r>
            <a:r>
              <a:rPr lang="en-US" baseline="0" dirty="0" smtClean="0"/>
              <a:t>such as</a:t>
            </a:r>
            <a:r>
              <a:rPr lang="en-US" baseline="0" dirty="0" smtClean="0"/>
              <a:t>, for example, a bump or dip you can’t explain. When you find something you would like to discuss, we’re going to open up the item map and OIB for that </a:t>
            </a:r>
            <a:r>
              <a:rPr lang="en-US" baseline="0" dirty="0" smtClean="0"/>
              <a:t>test </a:t>
            </a:r>
            <a:r>
              <a:rPr lang="en-US" baseline="0" dirty="0" smtClean="0"/>
              <a:t>and look at the items on the pages in the general vicinity of the cut score in question. Then we’re going to look at the PLD and the </a:t>
            </a:r>
            <a:r>
              <a:rPr lang="en-US" baseline="0" dirty="0" smtClean="0"/>
              <a:t>item </a:t>
            </a:r>
            <a:r>
              <a:rPr lang="en-US" baseline="0" dirty="0" smtClean="0"/>
              <a:t>and discuss whether the cut score as set in Round 2 is appropriate or might be moved up or down – always in accordance with the content of the PLD and the items we will review. </a:t>
            </a:r>
          </a:p>
          <a:p>
            <a:r>
              <a:rPr lang="en-US" baseline="0" dirty="0" smtClean="0"/>
              <a:t>We won’t just talk about it. If you would like to change a cut score, I will ask for a formal motion and a second to get the change on the floor. We will then discuss it, look at the items on the pages in the vicinity of the original cut score, apply the PLD, and then vote on the motion. Because what we are doing today is effectively overriding the work of the panel that initially set the cut score, I am going to ask for a 2/3 majority vote to approve any change. We have found that this is a good safety valve in doing this kind of work. We will carefully note each motion and second, the votes, and the final result.</a:t>
            </a:r>
          </a:p>
          <a:p>
            <a:r>
              <a:rPr lang="en-US" baseline="0" dirty="0" smtClean="0"/>
              <a:t>Let’s consider an example…</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12</a:t>
            </a:fld>
            <a:endParaRPr lang="en-US" dirty="0"/>
          </a:p>
        </p:txBody>
      </p:sp>
    </p:spTree>
    <p:extLst>
      <p:ext uri="{BB962C8B-B14F-4D97-AF65-F5344CB8AC3E}">
        <p14:creationId xmlns:p14="http://schemas.microsoft.com/office/powerpoint/2010/main" val="16170028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the example you saw earlier. What about that dip in the blue line for Level 2? For all other grades, about 70%</a:t>
            </a:r>
            <a:r>
              <a:rPr lang="en-US" baseline="0" dirty="0" smtClean="0"/>
              <a:t> of students scored at Level 2 or higher, but at grade 6, just over 50% scored at or above Level 2. Are the 6</a:t>
            </a:r>
            <a:r>
              <a:rPr lang="en-US" baseline="30000" dirty="0" smtClean="0"/>
              <a:t>th</a:t>
            </a:r>
            <a:r>
              <a:rPr lang="en-US" baseline="0" dirty="0" smtClean="0"/>
              <a:t> graders that much less capable? Is the 6</a:t>
            </a:r>
            <a:r>
              <a:rPr lang="en-US" baseline="30000" dirty="0" smtClean="0"/>
              <a:t>th</a:t>
            </a:r>
            <a:r>
              <a:rPr lang="en-US" baseline="0" dirty="0" smtClean="0"/>
              <a:t> grade test that much harder? Or might we have set the grade 6 Level 2 cut score too high?</a:t>
            </a:r>
          </a:p>
          <a:p>
            <a:r>
              <a:rPr lang="en-US" baseline="0" dirty="0" smtClean="0"/>
              <a:t>To answer these questions, we would look at the items for grade 6, particularly those on the pages in the general vicinity of the Level 2 cut score. Do we think that item is a good example of the items one more time and decided as a group that one of them would be a better representative of the threshold of Level 2, we would use its value as our new threshold. </a:t>
            </a:r>
          </a:p>
          <a:p>
            <a:r>
              <a:rPr lang="en-US" b="1" i="1" baseline="0" dirty="0" smtClean="0"/>
              <a:t>[At this point, switch to the Excel workbook with the actual values and demonstrate what would happen if you moved the Grade 6 Level 2 cut score down 1 or 2 pages. Then switch back to the PowerPoint and finish the presentation.]</a:t>
            </a:r>
          </a:p>
          <a:p>
            <a:r>
              <a:rPr lang="en-US" baseline="0" dirty="0" smtClean="0"/>
              <a:t>Of course, we would do that democratically. Someone will need to suggest a new page number in the form of a motion, and someone else will have to second that motion. We will review adjacent pages and then vote. If 2/3 of you agree that the new page is a better representative of the threshold of Level 2, then we will move the cut score there.</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0532501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Raise</a:t>
            </a:r>
            <a:r>
              <a:rPr lang="en-US" baseline="0" dirty="0" smtClean="0"/>
              <a:t> Hand icon to get my attention if you want to make a motion or second a motion. For example: “I move that we lower the Grade 6 Level 2 cut score from page 17 to page 15.” Remember that a motion that gets no second fails.</a:t>
            </a:r>
          </a:p>
          <a:p>
            <a:r>
              <a:rPr lang="en-US" baseline="0" dirty="0" smtClean="0"/>
              <a:t>After a motion has been made and seconded, we will open the OIB to the page representing the original cut score and then the page that represents the proposed cut score. We will examine both in terms of how well each reflects the contents of the PLD. </a:t>
            </a:r>
          </a:p>
          <a:p>
            <a:r>
              <a:rPr lang="en-US" baseline="0" dirty="0" smtClean="0"/>
              <a:t>At some point, I will call the vote. Use the Vote icon on your screen to enter Yes or No. We need a 2/3 majority to pass any motion.</a:t>
            </a:r>
          </a:p>
          <a:p>
            <a:r>
              <a:rPr lang="en-US" baseline="0" dirty="0" smtClean="0"/>
              <a:t>Once we dispense with the first motion, we will entertain others. If there are none, I will ask for a motion to accept all remaining cut scores. That motion will also need a second and a 2/3 majority to pass.</a:t>
            </a:r>
          </a:p>
          <a:p>
            <a:r>
              <a:rPr lang="en-US" baseline="0" dirty="0" smtClean="0"/>
              <a:t>Are there any questions about this process?</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14</a:t>
            </a:fld>
            <a:endParaRPr lang="en-US" dirty="0"/>
          </a:p>
        </p:txBody>
      </p:sp>
    </p:spTree>
    <p:extLst>
      <p:ext uri="{BB962C8B-B14F-4D97-AF65-F5344CB8AC3E}">
        <p14:creationId xmlns:p14="http://schemas.microsoft.com/office/powerpoint/2010/main" val="3077395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will still be a lot of work to be done after you leave here today.  </a:t>
            </a:r>
          </a:p>
          <a:p>
            <a:r>
              <a:rPr lang="en-US" baseline="0" dirty="0" smtClean="0"/>
              <a:t>First, we will present your final recommendations to the Technical Advisory Committee who will examine what we have done here today to make sure it is technically sound.</a:t>
            </a:r>
          </a:p>
          <a:p>
            <a:r>
              <a:rPr lang="en-US" baseline="0" dirty="0" smtClean="0"/>
              <a:t>Then, we will submit a report to Department leadership explaining everything we have done here today and this week so that they too can make sure we did all that we said we would do. They will have the final word in setting cut scores. Recall that I said earlier this week that your job is to recommend cut scores; it is the job of the Commissioner to set them.</a:t>
            </a:r>
          </a:p>
          <a:p>
            <a:r>
              <a:rPr lang="en-US" baseline="0" dirty="0" smtClean="0"/>
              <a:t>Finally, we will document the entire process and outcomes.  We will submit that report to the Department in a couple of weeks.</a:t>
            </a:r>
            <a:endParaRPr lang="en-US" dirty="0"/>
          </a:p>
        </p:txBody>
      </p:sp>
      <p:sp>
        <p:nvSpPr>
          <p:cNvPr id="4" name="Slide Number Placeholder 3"/>
          <p:cNvSpPr>
            <a:spLocks noGrp="1"/>
          </p:cNvSpPr>
          <p:nvPr>
            <p:ph type="sldNum" sz="quarter" idx="10"/>
          </p:nvPr>
        </p:nvSpPr>
        <p:spPr/>
        <p:txBody>
          <a:bodyPr/>
          <a:lstStyle/>
          <a:p>
            <a:fld id="{E9B38632-D1AF-46A0-8BB4-C3C98C6E1C19}" type="slidenum">
              <a:rPr lang="en-US" smtClean="0"/>
              <a:t>15</a:t>
            </a:fld>
            <a:endParaRPr lang="en-US" dirty="0"/>
          </a:p>
        </p:txBody>
      </p:sp>
    </p:spTree>
    <p:extLst>
      <p:ext uri="{BB962C8B-B14F-4D97-AF65-F5344CB8AC3E}">
        <p14:creationId xmlns:p14="http://schemas.microsoft.com/office/powerpoint/2010/main" val="1073217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a:t>
            </a:r>
            <a:r>
              <a:rPr lang="en-US" baseline="0" dirty="0" smtClean="0"/>
              <a:t> there any questions? [Answer questions and begin vertical articulation.]</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16</a:t>
            </a:fld>
            <a:endParaRPr lang="en-US" dirty="0"/>
          </a:p>
        </p:txBody>
      </p:sp>
    </p:spTree>
    <p:extLst>
      <p:ext uri="{BB962C8B-B14F-4D97-AF65-F5344CB8AC3E}">
        <p14:creationId xmlns:p14="http://schemas.microsoft.com/office/powerpoint/2010/main" val="2139871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Earlier this week, you participated in </a:t>
            </a:r>
            <a:r>
              <a:rPr lang="en-US" dirty="0" smtClean="0"/>
              <a:t>grade-specific </a:t>
            </a:r>
            <a:r>
              <a:rPr lang="en-US" dirty="0" smtClean="0"/>
              <a:t>groups</a:t>
            </a:r>
            <a:r>
              <a:rPr lang="en-US" baseline="0" dirty="0" smtClean="0"/>
              <a:t> to </a:t>
            </a:r>
            <a:r>
              <a:rPr lang="en-US" dirty="0" smtClean="0"/>
              <a:t>set cut scores for the </a:t>
            </a:r>
            <a:r>
              <a:rPr lang="en-US" dirty="0" smtClean="0"/>
              <a:t>science assessments. </a:t>
            </a:r>
            <a:r>
              <a:rPr lang="en-US" dirty="0" smtClean="0"/>
              <a:t>Today, you will review all those cut scores together and adjust some if you see the need to do so. After</a:t>
            </a:r>
            <a:r>
              <a:rPr lang="en-US" baseline="0" dirty="0" smtClean="0"/>
              <a:t> we finish our work today, we will submit your recommendations to the Technical Advisory Committee for their input and then get final approval from the Department. In a few weeks, we will issue a report that reflects input from all stakeholders.</a:t>
            </a:r>
            <a:endParaRPr lang="en-US" dirty="0"/>
          </a:p>
        </p:txBody>
      </p:sp>
      <p:sp>
        <p:nvSpPr>
          <p:cNvPr id="4" name="Slide Number Placeholder 3"/>
          <p:cNvSpPr>
            <a:spLocks noGrp="1"/>
          </p:cNvSpPr>
          <p:nvPr>
            <p:ph type="sldNum" sz="quarter" idx="10"/>
          </p:nvPr>
        </p:nvSpPr>
        <p:spPr/>
        <p:txBody>
          <a:bodyPr/>
          <a:lstStyle/>
          <a:p>
            <a:fld id="{E9B38632-D1AF-46A0-8BB4-C3C98C6E1C19}" type="slidenum">
              <a:rPr lang="en-US" smtClean="0"/>
              <a:t>2</a:t>
            </a:fld>
            <a:endParaRPr lang="en-US" dirty="0"/>
          </a:p>
        </p:txBody>
      </p:sp>
    </p:spTree>
    <p:extLst>
      <p:ext uri="{BB962C8B-B14F-4D97-AF65-F5344CB8AC3E}">
        <p14:creationId xmlns:p14="http://schemas.microsoft.com/office/powerpoint/2010/main" val="1073217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first, I would like to explain why we have called you</a:t>
            </a:r>
            <a:r>
              <a:rPr lang="en-US" baseline="0" dirty="0" smtClean="0"/>
              <a:t> back. You have been selected from your original group because your facilitator recommended you.  You interacted with other people and gained further insights from them about the tests for one </a:t>
            </a:r>
            <a:r>
              <a:rPr lang="en-US" baseline="0" dirty="0" smtClean="0"/>
              <a:t>grade, </a:t>
            </a:r>
            <a:r>
              <a:rPr lang="en-US" baseline="0" dirty="0" smtClean="0"/>
              <a:t>so you are well equipped to speak not only for yourself but the rest of the people you worked with earlier this week.  Beyond that, we also want to continue to have all stakeholder groups represented in a balanced way.  </a:t>
            </a:r>
          </a:p>
        </p:txBody>
      </p:sp>
      <p:sp>
        <p:nvSpPr>
          <p:cNvPr id="4" name="Slide Number Placeholder 3"/>
          <p:cNvSpPr>
            <a:spLocks noGrp="1"/>
          </p:cNvSpPr>
          <p:nvPr>
            <p:ph type="sldNum" sz="quarter" idx="10"/>
          </p:nvPr>
        </p:nvSpPr>
        <p:spPr/>
        <p:txBody>
          <a:bodyPr/>
          <a:lstStyle/>
          <a:p>
            <a:fld id="{E9B38632-D1AF-46A0-8BB4-C3C98C6E1C19}"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92675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task will be to review all the work that</a:t>
            </a:r>
            <a:r>
              <a:rPr lang="en-US" baseline="0" dirty="0" smtClean="0"/>
              <a:t> has been done so far this week and decide whether the cut scores, when viewed across grades, make sense to you. If you see something that seems out of place, I want you to talk about it and suggest why it seems out of place and how we might change it. I will show you in a moment a method for doing just that.</a:t>
            </a:r>
          </a:p>
          <a:p>
            <a:r>
              <a:rPr lang="en-US" baseline="0" dirty="0" smtClean="0"/>
              <a:t>But first, let’s think about what we would logically expect when we look at cut scores across a range of grades.</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4</a:t>
            </a:fld>
            <a:endParaRPr lang="en-US" dirty="0"/>
          </a:p>
        </p:txBody>
      </p:sp>
    </p:spTree>
    <p:extLst>
      <p:ext uri="{BB962C8B-B14F-4D97-AF65-F5344CB8AC3E}">
        <p14:creationId xmlns:p14="http://schemas.microsoft.com/office/powerpoint/2010/main" val="1575641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Our focus is impact of those cut scores on the classifications of students. When we look at percentages of students scoring at or above a particular</a:t>
            </a:r>
            <a:r>
              <a:rPr lang="en-US" altLang="en-US" baseline="0" dirty="0" smtClean="0"/>
              <a:t> level (e.g., Proficient, Basic), we might expect roughly the same percentages at each grade. Otherwise, we might have reason to believe that achievement will improve as we move up through the grades or that it will decline. In any event, we would normally expect to see some orderly progression from </a:t>
            </a:r>
            <a:r>
              <a:rPr lang="en-US" altLang="en-US" baseline="0" dirty="0" smtClean="0"/>
              <a:t>one grade to the next.</a:t>
            </a:r>
            <a:endParaRPr lang="en-US" altLang="en-US" dirty="0" smtClean="0"/>
          </a:p>
        </p:txBody>
      </p:sp>
      <p:sp>
        <p:nvSpPr>
          <p:cNvPr id="122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defRPr>
            </a:lvl1pPr>
            <a:lvl2pPr marL="777943" indent="-299209" eaLnBrk="0" hangingPunct="0">
              <a:spcBef>
                <a:spcPct val="30000"/>
              </a:spcBef>
              <a:defRPr sz="1300">
                <a:solidFill>
                  <a:schemeClr val="tx1"/>
                </a:solidFill>
                <a:latin typeface="Calibri" pitchFamily="34" charset="0"/>
              </a:defRPr>
            </a:lvl2pPr>
            <a:lvl3pPr marL="1196835" indent="-239367" eaLnBrk="0" hangingPunct="0">
              <a:spcBef>
                <a:spcPct val="30000"/>
              </a:spcBef>
              <a:defRPr sz="1300">
                <a:solidFill>
                  <a:schemeClr val="tx1"/>
                </a:solidFill>
                <a:latin typeface="Calibri" pitchFamily="34" charset="0"/>
              </a:defRPr>
            </a:lvl3pPr>
            <a:lvl4pPr marL="1675569" indent="-239367" eaLnBrk="0" hangingPunct="0">
              <a:spcBef>
                <a:spcPct val="30000"/>
              </a:spcBef>
              <a:defRPr sz="1300">
                <a:solidFill>
                  <a:schemeClr val="tx1"/>
                </a:solidFill>
                <a:latin typeface="Calibri" pitchFamily="34" charset="0"/>
              </a:defRPr>
            </a:lvl4pPr>
            <a:lvl5pPr marL="2154304" indent="-239367" eaLnBrk="0" hangingPunct="0">
              <a:spcBef>
                <a:spcPct val="30000"/>
              </a:spcBef>
              <a:defRPr sz="1300">
                <a:solidFill>
                  <a:schemeClr val="tx1"/>
                </a:solidFill>
                <a:latin typeface="Calibri" pitchFamily="34" charset="0"/>
              </a:defRPr>
            </a:lvl5pPr>
            <a:lvl6pPr marL="2633038" indent="-239367" eaLnBrk="0" fontAlgn="base" hangingPunct="0">
              <a:spcBef>
                <a:spcPct val="30000"/>
              </a:spcBef>
              <a:spcAft>
                <a:spcPct val="0"/>
              </a:spcAft>
              <a:defRPr sz="1300">
                <a:solidFill>
                  <a:schemeClr val="tx1"/>
                </a:solidFill>
                <a:latin typeface="Calibri" pitchFamily="34" charset="0"/>
              </a:defRPr>
            </a:lvl6pPr>
            <a:lvl7pPr marL="3111772" indent="-239367" eaLnBrk="0" fontAlgn="base" hangingPunct="0">
              <a:spcBef>
                <a:spcPct val="30000"/>
              </a:spcBef>
              <a:spcAft>
                <a:spcPct val="0"/>
              </a:spcAft>
              <a:defRPr sz="1300">
                <a:solidFill>
                  <a:schemeClr val="tx1"/>
                </a:solidFill>
                <a:latin typeface="Calibri" pitchFamily="34" charset="0"/>
              </a:defRPr>
            </a:lvl7pPr>
            <a:lvl8pPr marL="3590506" indent="-239367" eaLnBrk="0" fontAlgn="base" hangingPunct="0">
              <a:spcBef>
                <a:spcPct val="30000"/>
              </a:spcBef>
              <a:spcAft>
                <a:spcPct val="0"/>
              </a:spcAft>
              <a:defRPr sz="1300">
                <a:solidFill>
                  <a:schemeClr val="tx1"/>
                </a:solidFill>
                <a:latin typeface="Calibri" pitchFamily="34" charset="0"/>
              </a:defRPr>
            </a:lvl8pPr>
            <a:lvl9pPr marL="4069240" indent="-239367" eaLnBrk="0" fontAlgn="base" hangingPunct="0">
              <a:spcBef>
                <a:spcPct val="30000"/>
              </a:spcBef>
              <a:spcAft>
                <a:spcPct val="0"/>
              </a:spcAft>
              <a:defRPr sz="1300">
                <a:solidFill>
                  <a:schemeClr val="tx1"/>
                </a:solidFill>
                <a:latin typeface="Calibri" pitchFamily="34" charset="0"/>
              </a:defRPr>
            </a:lvl9pPr>
          </a:lstStyle>
          <a:p>
            <a:pPr>
              <a:spcBef>
                <a:spcPct val="0"/>
              </a:spcBef>
            </a:pPr>
            <a:fld id="{3DAC8CCE-F587-46A6-9DAF-E7E4CBE4664A}" type="slidenum">
              <a:rPr lang="en-US" altLang="en-US" smtClean="0">
                <a:latin typeface="Arial" charset="0"/>
              </a:rPr>
              <a:pPr>
                <a:spcBef>
                  <a:spcPct val="0"/>
                </a:spcBef>
              </a:pPr>
              <a:t>5</a:t>
            </a:fld>
            <a:endParaRPr lang="en-US" altLang="en-US" smtClean="0">
              <a:latin typeface="Arial" charset="0"/>
            </a:endParaRPr>
          </a:p>
        </p:txBody>
      </p:sp>
    </p:spTree>
    <p:extLst>
      <p:ext uri="{BB962C8B-B14F-4D97-AF65-F5344CB8AC3E}">
        <p14:creationId xmlns:p14="http://schemas.microsoft.com/office/powerpoint/2010/main" val="1053038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solidFill>
                  <a:srgbClr val="000000"/>
                </a:solidFill>
              </a:rPr>
              <a:t>What we don’t expect is for achievement to rise one year and then fall the next and continue to fluctuate up and down.  Such up and down movement forces us to tell parents and teachers, “A lot of your students who were college and career ready this year probably won’t be next year, given how the cut scores are set and what we’ve seen recently.”</a:t>
            </a:r>
          </a:p>
          <a:p>
            <a:endParaRPr lang="en-US" altLang="en-US" dirty="0" smtClean="0"/>
          </a:p>
        </p:txBody>
      </p:sp>
      <p:sp>
        <p:nvSpPr>
          <p:cNvPr id="133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defRPr>
            </a:lvl1pPr>
            <a:lvl2pPr marL="777943" indent="-299209" eaLnBrk="0" hangingPunct="0">
              <a:spcBef>
                <a:spcPct val="30000"/>
              </a:spcBef>
              <a:defRPr sz="1300">
                <a:solidFill>
                  <a:schemeClr val="tx1"/>
                </a:solidFill>
                <a:latin typeface="Calibri" pitchFamily="34" charset="0"/>
              </a:defRPr>
            </a:lvl2pPr>
            <a:lvl3pPr marL="1196835" indent="-239367" eaLnBrk="0" hangingPunct="0">
              <a:spcBef>
                <a:spcPct val="30000"/>
              </a:spcBef>
              <a:defRPr sz="1300">
                <a:solidFill>
                  <a:schemeClr val="tx1"/>
                </a:solidFill>
                <a:latin typeface="Calibri" pitchFamily="34" charset="0"/>
              </a:defRPr>
            </a:lvl3pPr>
            <a:lvl4pPr marL="1675569" indent="-239367" eaLnBrk="0" hangingPunct="0">
              <a:spcBef>
                <a:spcPct val="30000"/>
              </a:spcBef>
              <a:defRPr sz="1300">
                <a:solidFill>
                  <a:schemeClr val="tx1"/>
                </a:solidFill>
                <a:latin typeface="Calibri" pitchFamily="34" charset="0"/>
              </a:defRPr>
            </a:lvl4pPr>
            <a:lvl5pPr marL="2154304" indent="-239367" eaLnBrk="0" hangingPunct="0">
              <a:spcBef>
                <a:spcPct val="30000"/>
              </a:spcBef>
              <a:defRPr sz="1300">
                <a:solidFill>
                  <a:schemeClr val="tx1"/>
                </a:solidFill>
                <a:latin typeface="Calibri" pitchFamily="34" charset="0"/>
              </a:defRPr>
            </a:lvl5pPr>
            <a:lvl6pPr marL="2633038" indent="-239367" eaLnBrk="0" fontAlgn="base" hangingPunct="0">
              <a:spcBef>
                <a:spcPct val="30000"/>
              </a:spcBef>
              <a:spcAft>
                <a:spcPct val="0"/>
              </a:spcAft>
              <a:defRPr sz="1300">
                <a:solidFill>
                  <a:schemeClr val="tx1"/>
                </a:solidFill>
                <a:latin typeface="Calibri" pitchFamily="34" charset="0"/>
              </a:defRPr>
            </a:lvl6pPr>
            <a:lvl7pPr marL="3111772" indent="-239367" eaLnBrk="0" fontAlgn="base" hangingPunct="0">
              <a:spcBef>
                <a:spcPct val="30000"/>
              </a:spcBef>
              <a:spcAft>
                <a:spcPct val="0"/>
              </a:spcAft>
              <a:defRPr sz="1300">
                <a:solidFill>
                  <a:schemeClr val="tx1"/>
                </a:solidFill>
                <a:latin typeface="Calibri" pitchFamily="34" charset="0"/>
              </a:defRPr>
            </a:lvl7pPr>
            <a:lvl8pPr marL="3590506" indent="-239367" eaLnBrk="0" fontAlgn="base" hangingPunct="0">
              <a:spcBef>
                <a:spcPct val="30000"/>
              </a:spcBef>
              <a:spcAft>
                <a:spcPct val="0"/>
              </a:spcAft>
              <a:defRPr sz="1300">
                <a:solidFill>
                  <a:schemeClr val="tx1"/>
                </a:solidFill>
                <a:latin typeface="Calibri" pitchFamily="34" charset="0"/>
              </a:defRPr>
            </a:lvl8pPr>
            <a:lvl9pPr marL="4069240" indent="-239367" eaLnBrk="0" fontAlgn="base" hangingPunct="0">
              <a:spcBef>
                <a:spcPct val="30000"/>
              </a:spcBef>
              <a:spcAft>
                <a:spcPct val="0"/>
              </a:spcAft>
              <a:defRPr sz="1300">
                <a:solidFill>
                  <a:schemeClr val="tx1"/>
                </a:solidFill>
                <a:latin typeface="Calibri" pitchFamily="34" charset="0"/>
              </a:defRPr>
            </a:lvl9pPr>
          </a:lstStyle>
          <a:p>
            <a:pPr>
              <a:spcBef>
                <a:spcPct val="0"/>
              </a:spcBef>
            </a:pPr>
            <a:fld id="{9173FDB9-506D-400E-8029-5095875FABDC}" type="slidenum">
              <a:rPr lang="en-US" altLang="en-US" smtClean="0">
                <a:latin typeface="Arial" charset="0"/>
              </a:rPr>
              <a:pPr>
                <a:spcBef>
                  <a:spcPct val="0"/>
                </a:spcBef>
              </a:pPr>
              <a:t>6</a:t>
            </a:fld>
            <a:endParaRPr lang="en-US" altLang="en-US" smtClean="0">
              <a:latin typeface="Arial" charset="0"/>
            </a:endParaRPr>
          </a:p>
        </p:txBody>
      </p:sp>
    </p:spTree>
    <p:extLst>
      <p:ext uri="{BB962C8B-B14F-4D97-AF65-F5344CB8AC3E}">
        <p14:creationId xmlns:p14="http://schemas.microsoft.com/office/powerpoint/2010/main" val="1263540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want everyone to keep in mind that the cut scores we arrived at yesterday are based on panelists’ application of the PLDs. We’re still doing that, but now we have more people with more points of view, and some of you may see those PLDs and the test items</a:t>
            </a:r>
            <a:r>
              <a:rPr lang="en-US" baseline="0" dirty="0" smtClean="0"/>
              <a:t> differently.</a:t>
            </a:r>
          </a:p>
          <a:p>
            <a:r>
              <a:rPr lang="en-US" baseline="0" dirty="0" smtClean="0"/>
              <a:t>We based final cut scores on the </a:t>
            </a:r>
            <a:r>
              <a:rPr lang="en-US" dirty="0" smtClean="0"/>
              <a:t>medians of a panel’s recommendations – some people would have set</a:t>
            </a:r>
            <a:r>
              <a:rPr lang="en-US" baseline="0" dirty="0" smtClean="0"/>
              <a:t> them higher, others lower. Therefore, moving any one of them up or down a little bit is not unreasonable. Because you did this work for a single grade, you didn’t know what was going on in the next grade up or down. This is your chance to see everything all at once.</a:t>
            </a:r>
          </a:p>
          <a:p>
            <a:r>
              <a:rPr lang="en-US" baseline="0" dirty="0" smtClean="0"/>
              <a:t>Finally, if you see a big bump or dip, it may be better to make small adjustments to two or three adjacent cut scores than to make a big adjustment to just one.</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7</a:t>
            </a:fld>
            <a:endParaRPr lang="en-US" dirty="0"/>
          </a:p>
        </p:txBody>
      </p:sp>
    </p:spTree>
    <p:extLst>
      <p:ext uri="{BB962C8B-B14F-4D97-AF65-F5344CB8AC3E}">
        <p14:creationId xmlns:p14="http://schemas.microsoft.com/office/powerpoint/2010/main" val="4080701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week long, you have been working with page numbers.</a:t>
            </a:r>
            <a:r>
              <a:rPr lang="en-US" baseline="0" dirty="0" smtClean="0"/>
              <a:t> We translated your page numbers, or bookmarks, into scores students received on the tests. Since we have already </a:t>
            </a:r>
            <a:r>
              <a:rPr lang="en-US" baseline="0" dirty="0" smtClean="0"/>
              <a:t>scored </a:t>
            </a:r>
            <a:r>
              <a:rPr lang="en-US" baseline="0" dirty="0" smtClean="0"/>
              <a:t>the tests, we know how many students scored at or above each of those </a:t>
            </a:r>
            <a:r>
              <a:rPr lang="en-US" baseline="0" dirty="0" smtClean="0"/>
              <a:t>cut scores</a:t>
            </a:r>
            <a:r>
              <a:rPr lang="en-US" baseline="0" dirty="0" smtClean="0"/>
              <a:t>. Now that we have set cut scores for all grades, we want to see if the percentages of students scoring at or above Level 2 or Level 3 or Level 4 makes sense from grade 3 to grade 8; i.e., are those percentages generally the same, generally increasing, or generally decreasing, or do they go up and down in ways you can’t explain?</a:t>
            </a:r>
          </a:p>
          <a:p>
            <a:endParaRPr lang="en-US" baseline="0" dirty="0" smtClean="0"/>
          </a:p>
          <a:p>
            <a:r>
              <a:rPr lang="en-US" b="1" i="1" baseline="0" dirty="0" smtClean="0">
                <a:solidFill>
                  <a:srgbClr val="FF0000"/>
                </a:solidFill>
              </a:rPr>
              <a:t>[If there is a true vertical scale from the lowest to the highest grade, then it is appropriate to focus on scale score cuts in addition to or instead of percent of students at or above. Go to the end of the presentation to see an example of articulation using scale scores.]</a:t>
            </a:r>
          </a:p>
          <a:p>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8</a:t>
            </a:fld>
            <a:endParaRPr lang="en-US" dirty="0"/>
          </a:p>
        </p:txBody>
      </p:sp>
    </p:spTree>
    <p:extLst>
      <p:ext uri="{BB962C8B-B14F-4D97-AF65-F5344CB8AC3E}">
        <p14:creationId xmlns:p14="http://schemas.microsoft.com/office/powerpoint/2010/main" val="3778247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three tables for the science assessments here:</a:t>
            </a:r>
          </a:p>
          <a:p>
            <a:pPr marL="228600" indent="-228600">
              <a:buAutoNum type="arabicPeriod"/>
            </a:pPr>
            <a:r>
              <a:rPr lang="en-US" dirty="0" smtClean="0"/>
              <a:t>Final</a:t>
            </a:r>
            <a:r>
              <a:rPr lang="en-US" baseline="0" dirty="0" smtClean="0"/>
              <a:t> cut scores by grade (3-8) for each achievement </a:t>
            </a:r>
            <a:r>
              <a:rPr lang="en-US" baseline="0" dirty="0" smtClean="0"/>
              <a:t>level</a:t>
            </a:r>
            <a:endParaRPr lang="en-US" baseline="0" dirty="0" smtClean="0"/>
          </a:p>
          <a:p>
            <a:pPr marL="228600" indent="-228600">
              <a:buAutoNum type="arabicPeriod"/>
            </a:pPr>
            <a:r>
              <a:rPr lang="en-US" baseline="0" dirty="0" smtClean="0"/>
              <a:t>% of students scoring at or above each cut score, by </a:t>
            </a:r>
            <a:r>
              <a:rPr lang="en-US" baseline="0" dirty="0" smtClean="0"/>
              <a:t>grade</a:t>
            </a:r>
            <a:endParaRPr lang="en-US" baseline="0" dirty="0" smtClean="0"/>
          </a:p>
          <a:p>
            <a:pPr marL="228600" indent="-228600">
              <a:buAutoNum type="arabicPeriod"/>
            </a:pPr>
            <a:r>
              <a:rPr lang="en-US" baseline="0" dirty="0" smtClean="0"/>
              <a:t>Resulting % of students scoring within each level, by </a:t>
            </a:r>
            <a:r>
              <a:rPr lang="en-US" baseline="0" dirty="0" smtClean="0"/>
              <a:t>grade</a:t>
            </a:r>
            <a:endParaRPr lang="en-US" baseline="0" dirty="0" smtClean="0"/>
          </a:p>
          <a:p>
            <a:pPr marL="0" indent="0">
              <a:buNone/>
            </a:pPr>
            <a:endParaRPr lang="en-US" baseline="0" dirty="0" smtClean="0"/>
          </a:p>
          <a:p>
            <a:pPr marL="0" indent="0">
              <a:buNone/>
            </a:pPr>
            <a:r>
              <a:rPr lang="en-US" baseline="0" dirty="0" smtClean="0"/>
              <a:t>Now let’s see what this looks like graphically.</a:t>
            </a:r>
          </a:p>
        </p:txBody>
      </p:sp>
      <p:sp>
        <p:nvSpPr>
          <p:cNvPr id="4" name="Slide Number Placeholder 3"/>
          <p:cNvSpPr>
            <a:spLocks noGrp="1"/>
          </p:cNvSpPr>
          <p:nvPr>
            <p:ph type="sldNum" sz="quarter" idx="10"/>
          </p:nvPr>
        </p:nvSpPr>
        <p:spPr/>
        <p:txBody>
          <a:bodyPr/>
          <a:lstStyle/>
          <a:p>
            <a:fld id="{B3468F5C-FB58-49A3-B7D7-BDFCC4CFAB16}" type="slidenum">
              <a:rPr lang="en-US" smtClean="0"/>
              <a:t>9</a:t>
            </a:fld>
            <a:endParaRPr lang="en-US" dirty="0"/>
          </a:p>
        </p:txBody>
      </p:sp>
    </p:spTree>
    <p:extLst>
      <p:ext uri="{BB962C8B-B14F-4D97-AF65-F5344CB8AC3E}">
        <p14:creationId xmlns:p14="http://schemas.microsoft.com/office/powerpoint/2010/main" val="1929434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2949919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297440226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11312790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006298"/>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b="0"/>
            </a:lvl1pPr>
            <a:lvl2pPr>
              <a:defRPr sz="32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29565895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US" dirty="0"/>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15916684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37336115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10171589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41498676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E6FFD8B-69CE-497E-88D6-31C76C31FDFA}" type="slidenum">
              <a:rPr lang="en-US" smtClean="0"/>
              <a:t>‹#›</a:t>
            </a:fld>
            <a:endParaRPr lang="en-US" dirty="0"/>
          </a:p>
        </p:txBody>
      </p:sp>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48600" y="6248400"/>
            <a:ext cx="868363" cy="496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70491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159254134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4691F2-FCD7-488E-A978-0E5DDACEA1C5}" type="datetimeFigureOut">
              <a:rPr lang="en-US" smtClean="0"/>
              <a:t>3/30/2020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6FFD8B-69CE-497E-88D6-31C76C31FDFA}" type="slidenum">
              <a:rPr lang="en-US" smtClean="0"/>
              <a:t>‹#›</a:t>
            </a:fld>
            <a:endParaRPr lang="en-US" dirty="0"/>
          </a:p>
        </p:txBody>
      </p:sp>
    </p:spTree>
    <p:extLst>
      <p:ext uri="{BB962C8B-B14F-4D97-AF65-F5344CB8AC3E}">
        <p14:creationId xmlns:p14="http://schemas.microsoft.com/office/powerpoint/2010/main" val="1546733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4691F2-FCD7-488E-A978-0E5DDACEA1C5}" type="datetimeFigureOut">
              <a:rPr lang="en-US" smtClean="0"/>
              <a:t>3/30/2020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6FFD8B-69CE-497E-88D6-31C76C31FDFA}" type="slidenum">
              <a:rPr lang="en-US" smtClean="0"/>
              <a:t>‹#›</a:t>
            </a:fld>
            <a:endParaRPr lang="en-US" dirty="0"/>
          </a:p>
        </p:txBody>
      </p:sp>
    </p:spTree>
    <p:extLst>
      <p:ext uri="{BB962C8B-B14F-4D97-AF65-F5344CB8AC3E}">
        <p14:creationId xmlns:p14="http://schemas.microsoft.com/office/powerpoint/2010/main" val="3209412202"/>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133600"/>
            <a:ext cx="8534400" cy="1066800"/>
          </a:xfrm>
        </p:spPr>
        <p:txBody>
          <a:bodyPr>
            <a:noAutofit/>
          </a:bodyPr>
          <a:lstStyle/>
          <a:p>
            <a:r>
              <a:rPr lang="en-US" b="1" dirty="0" smtClean="0"/>
              <a:t/>
            </a:r>
            <a:br>
              <a:rPr lang="en-US" b="1" dirty="0" smtClean="0"/>
            </a:br>
            <a:r>
              <a:rPr lang="en-US" sz="6000" b="1" dirty="0">
                <a:solidFill>
                  <a:srgbClr val="006298"/>
                </a:solidFill>
              </a:rPr>
              <a:t>Vertical Articulation</a:t>
            </a:r>
            <a:br>
              <a:rPr lang="en-US" sz="6000" b="1" dirty="0">
                <a:solidFill>
                  <a:srgbClr val="006298"/>
                </a:solidFill>
              </a:rPr>
            </a:br>
            <a:r>
              <a:rPr lang="en-US" sz="6000" b="1" dirty="0" smtClean="0">
                <a:solidFill>
                  <a:srgbClr val="006298"/>
                </a:solidFill>
              </a:rPr>
              <a:t/>
            </a:r>
            <a:br>
              <a:rPr lang="en-US" sz="6000" b="1" dirty="0" smtClean="0">
                <a:solidFill>
                  <a:srgbClr val="006298"/>
                </a:solidFill>
              </a:rPr>
            </a:br>
            <a:r>
              <a:rPr lang="en-US" sz="6000" b="1" dirty="0" smtClean="0">
                <a:solidFill>
                  <a:srgbClr val="006298"/>
                </a:solidFill>
              </a:rPr>
              <a:t>Generic Presentation</a:t>
            </a:r>
            <a:endParaRPr lang="en-US" b="1" dirty="0">
              <a:solidFill>
                <a:srgbClr val="006298"/>
              </a:solidFill>
            </a:endParaRPr>
          </a:p>
        </p:txBody>
      </p:sp>
    </p:spTree>
    <p:extLst>
      <p:ext uri="{BB962C8B-B14F-4D97-AF65-F5344CB8AC3E}">
        <p14:creationId xmlns:p14="http://schemas.microsoft.com/office/powerpoint/2010/main" val="1986365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7578"/>
            <a:ext cx="90678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0066CC"/>
                </a:solidFill>
              </a:rPr>
              <a:t>% At or Above Cut Score</a:t>
            </a:r>
          </a:p>
        </p:txBody>
      </p:sp>
      <p:graphicFrame>
        <p:nvGraphicFramePr>
          <p:cNvPr id="4" name="Chart 3"/>
          <p:cNvGraphicFramePr>
            <a:graphicFrameLocks/>
          </p:cNvGraphicFramePr>
          <p:nvPr>
            <p:extLst>
              <p:ext uri="{D42A27DB-BD31-4B8C-83A1-F6EECF244321}">
                <p14:modId xmlns:p14="http://schemas.microsoft.com/office/powerpoint/2010/main" val="1641146840"/>
              </p:ext>
            </p:extLst>
          </p:nvPr>
        </p:nvGraphicFramePr>
        <p:xfrm>
          <a:off x="685800" y="990600"/>
          <a:ext cx="8001000" cy="518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07472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Panelist Materials	</a:t>
            </a:r>
            <a:endParaRPr lang="en-US" dirty="0"/>
          </a:p>
        </p:txBody>
      </p:sp>
      <p:sp>
        <p:nvSpPr>
          <p:cNvPr id="3" name="Content Placeholder 2"/>
          <p:cNvSpPr>
            <a:spLocks noGrp="1"/>
          </p:cNvSpPr>
          <p:nvPr>
            <p:ph idx="1"/>
          </p:nvPr>
        </p:nvSpPr>
        <p:spPr/>
        <p:txBody>
          <a:bodyPr/>
          <a:lstStyle/>
          <a:p>
            <a:r>
              <a:rPr lang="en-US" dirty="0" smtClean="0"/>
              <a:t>6 Ordered Item Booklets</a:t>
            </a:r>
          </a:p>
          <a:p>
            <a:r>
              <a:rPr lang="en-US" dirty="0" smtClean="0"/>
              <a:t>PLDs from your grade band</a:t>
            </a:r>
          </a:p>
        </p:txBody>
      </p:sp>
    </p:spTree>
    <p:extLst>
      <p:ext uri="{BB962C8B-B14F-4D97-AF65-F5344CB8AC3E}">
        <p14:creationId xmlns:p14="http://schemas.microsoft.com/office/powerpoint/2010/main" val="1129470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a:xfrm>
            <a:off x="457200" y="1013254"/>
            <a:ext cx="8229600" cy="5311346"/>
          </a:xfrm>
        </p:spPr>
        <p:txBody>
          <a:bodyPr>
            <a:normAutofit lnSpcReduction="10000"/>
          </a:bodyPr>
          <a:lstStyle/>
          <a:p>
            <a:r>
              <a:rPr lang="en-US" sz="2600" dirty="0" smtClean="0"/>
              <a:t>Consider changes across grade-groups that may support articulation</a:t>
            </a:r>
            <a:endParaRPr lang="en-US" sz="2600" dirty="0"/>
          </a:p>
          <a:p>
            <a:r>
              <a:rPr lang="en-US" sz="2600" dirty="0" smtClean="0"/>
              <a:t>Give time for everyone to review sample items and PLDs to consider changes</a:t>
            </a:r>
          </a:p>
          <a:p>
            <a:r>
              <a:rPr lang="en-US" sz="2600" dirty="0" smtClean="0"/>
              <a:t>Recommend actions based on findings and resulting articulation</a:t>
            </a:r>
          </a:p>
          <a:p>
            <a:r>
              <a:rPr lang="en-US" sz="2600" dirty="0" smtClean="0"/>
              <a:t>A motion for recommended actions </a:t>
            </a:r>
          </a:p>
          <a:p>
            <a:r>
              <a:rPr lang="en-US" sz="2600" dirty="0" smtClean="0"/>
              <a:t>Second</a:t>
            </a:r>
          </a:p>
          <a:p>
            <a:r>
              <a:rPr lang="en-US" sz="2600" dirty="0" smtClean="0"/>
              <a:t>Discussion</a:t>
            </a:r>
          </a:p>
          <a:p>
            <a:r>
              <a:rPr lang="en-US" sz="2600" dirty="0" smtClean="0"/>
              <a:t>Vote and note (</a:t>
            </a:r>
            <a:r>
              <a:rPr lang="en-US" sz="2600" dirty="0"/>
              <a:t>2/3 majority</a:t>
            </a:r>
            <a:r>
              <a:rPr lang="en-US" sz="2600" dirty="0" smtClean="0"/>
              <a:t>)</a:t>
            </a:r>
          </a:p>
          <a:p>
            <a:r>
              <a:rPr lang="en-US" sz="2600" dirty="0" smtClean="0"/>
              <a:t>Recorder  takes notes of each of the above steps, carefully records motions, votes, and results</a:t>
            </a:r>
          </a:p>
          <a:p>
            <a:pPr marL="0" indent="0">
              <a:buNone/>
            </a:pPr>
            <a:endParaRPr lang="en-US" dirty="0" smtClean="0"/>
          </a:p>
          <a:p>
            <a:endParaRPr lang="en-US" dirty="0" smtClean="0"/>
          </a:p>
          <a:p>
            <a:pPr lvl="1"/>
            <a:endParaRPr lang="en-US" dirty="0" smtClean="0"/>
          </a:p>
        </p:txBody>
      </p:sp>
    </p:spTree>
    <p:extLst>
      <p:ext uri="{BB962C8B-B14F-4D97-AF65-F5344CB8AC3E}">
        <p14:creationId xmlns:p14="http://schemas.microsoft.com/office/powerpoint/2010/main" val="2963330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7578"/>
            <a:ext cx="90678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0066CC"/>
                </a:solidFill>
              </a:rPr>
              <a:t>% At or Above Cut Score</a:t>
            </a:r>
          </a:p>
        </p:txBody>
      </p:sp>
      <p:graphicFrame>
        <p:nvGraphicFramePr>
          <p:cNvPr id="4" name="Chart 3"/>
          <p:cNvGraphicFramePr>
            <a:graphicFrameLocks/>
          </p:cNvGraphicFramePr>
          <p:nvPr>
            <p:extLst>
              <p:ext uri="{D42A27DB-BD31-4B8C-83A1-F6EECF244321}">
                <p14:modId xmlns:p14="http://schemas.microsoft.com/office/powerpoint/2010/main" val="3883799774"/>
              </p:ext>
            </p:extLst>
          </p:nvPr>
        </p:nvGraphicFramePr>
        <p:xfrm>
          <a:off x="685800" y="990600"/>
          <a:ext cx="8001000" cy="518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28558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Voting Process</a:t>
            </a:r>
            <a:endParaRPr lang="en-US" dirty="0"/>
          </a:p>
        </p:txBody>
      </p:sp>
      <p:sp>
        <p:nvSpPr>
          <p:cNvPr id="3" name="Content Placeholder 2"/>
          <p:cNvSpPr>
            <a:spLocks noGrp="1"/>
          </p:cNvSpPr>
          <p:nvPr>
            <p:ph idx="1"/>
          </p:nvPr>
        </p:nvSpPr>
        <p:spPr/>
        <p:txBody>
          <a:bodyPr/>
          <a:lstStyle/>
          <a:p>
            <a:r>
              <a:rPr lang="en-US" dirty="0" smtClean="0"/>
              <a:t>Raise hand</a:t>
            </a:r>
          </a:p>
          <a:p>
            <a:r>
              <a:rPr lang="en-US" dirty="0" smtClean="0"/>
              <a:t>Make/second motion</a:t>
            </a:r>
          </a:p>
          <a:p>
            <a:r>
              <a:rPr lang="en-US" dirty="0" smtClean="0"/>
              <a:t>Review work samples</a:t>
            </a:r>
          </a:p>
          <a:p>
            <a:r>
              <a:rPr lang="en-US" dirty="0" smtClean="0"/>
              <a:t>Vote</a:t>
            </a:r>
          </a:p>
          <a:p>
            <a:r>
              <a:rPr lang="en-US" dirty="0" smtClean="0"/>
              <a:t>Repeat as necessary</a:t>
            </a:r>
            <a:endParaRPr lang="en-US" dirty="0"/>
          </a:p>
        </p:txBody>
      </p:sp>
    </p:spTree>
    <p:extLst>
      <p:ext uri="{BB962C8B-B14F-4D97-AF65-F5344CB8AC3E}">
        <p14:creationId xmlns:p14="http://schemas.microsoft.com/office/powerpoint/2010/main" val="19690898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Follow-Up Activities</a:t>
            </a:r>
            <a:endParaRPr lang="en-US" dirty="0"/>
          </a:p>
        </p:txBody>
      </p:sp>
      <p:sp>
        <p:nvSpPr>
          <p:cNvPr id="3" name="Content Placeholder 2"/>
          <p:cNvSpPr>
            <a:spLocks noGrp="1"/>
          </p:cNvSpPr>
          <p:nvPr>
            <p:ph idx="1"/>
          </p:nvPr>
        </p:nvSpPr>
        <p:spPr>
          <a:xfrm>
            <a:off x="457200" y="2057400"/>
            <a:ext cx="8229600" cy="4152900"/>
          </a:xfrm>
        </p:spPr>
        <p:txBody>
          <a:bodyPr>
            <a:noAutofit/>
          </a:bodyPr>
          <a:lstStyle/>
          <a:p>
            <a:pPr>
              <a:spcBef>
                <a:spcPts val="1200"/>
              </a:spcBef>
            </a:pPr>
            <a:r>
              <a:rPr lang="en-US" sz="2400" dirty="0" smtClean="0"/>
              <a:t>TAC Review</a:t>
            </a:r>
          </a:p>
          <a:p>
            <a:pPr>
              <a:spcBef>
                <a:spcPts val="1200"/>
              </a:spcBef>
            </a:pPr>
            <a:r>
              <a:rPr lang="en-US" sz="2400" dirty="0" smtClean="0"/>
              <a:t>Final Review/Approval</a:t>
            </a:r>
          </a:p>
          <a:p>
            <a:pPr>
              <a:spcBef>
                <a:spcPts val="1200"/>
              </a:spcBef>
            </a:pPr>
            <a:r>
              <a:rPr lang="en-US" sz="2400" dirty="0" smtClean="0"/>
              <a:t>Technical Report</a:t>
            </a:r>
          </a:p>
          <a:p>
            <a:pPr>
              <a:spcBef>
                <a:spcPts val="1200"/>
              </a:spcBef>
            </a:pPr>
            <a:endParaRPr lang="en-US" sz="2400" dirty="0"/>
          </a:p>
          <a:p>
            <a:pPr marL="0" indent="0">
              <a:spcBef>
                <a:spcPts val="1200"/>
              </a:spcBef>
              <a:buNone/>
            </a:pPr>
            <a:endParaRPr lang="en-US" sz="2400" dirty="0" smtClean="0"/>
          </a:p>
        </p:txBody>
      </p:sp>
    </p:spTree>
    <p:extLst>
      <p:ext uri="{BB962C8B-B14F-4D97-AF65-F5344CB8AC3E}">
        <p14:creationId xmlns:p14="http://schemas.microsoft.com/office/powerpoint/2010/main" val="3730334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666699"/>
                </a:solidFill>
              </a:rPr>
              <a:t>Questions?</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64532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the Overall Process</a:t>
            </a:r>
            <a:endParaRPr lang="en-US" dirty="0"/>
          </a:p>
        </p:txBody>
      </p:sp>
      <p:sp>
        <p:nvSpPr>
          <p:cNvPr id="3" name="Content Placeholder 2"/>
          <p:cNvSpPr>
            <a:spLocks noGrp="1"/>
          </p:cNvSpPr>
          <p:nvPr>
            <p:ph idx="1"/>
          </p:nvPr>
        </p:nvSpPr>
        <p:spPr>
          <a:xfrm>
            <a:off x="457200" y="1524000"/>
            <a:ext cx="8229600" cy="5181600"/>
          </a:xfrm>
        </p:spPr>
        <p:txBody>
          <a:bodyPr>
            <a:noAutofit/>
          </a:bodyPr>
          <a:lstStyle/>
          <a:p>
            <a:pPr>
              <a:spcBef>
                <a:spcPts val="1200"/>
              </a:spcBef>
            </a:pPr>
            <a:r>
              <a:rPr lang="en-US" dirty="0" smtClean="0"/>
              <a:t>Online Panel </a:t>
            </a:r>
          </a:p>
          <a:p>
            <a:pPr>
              <a:spcBef>
                <a:spcPts val="1200"/>
              </a:spcBef>
            </a:pPr>
            <a:r>
              <a:rPr lang="en-US" dirty="0" smtClean="0"/>
              <a:t>Vertical Articulation</a:t>
            </a:r>
          </a:p>
          <a:p>
            <a:pPr>
              <a:spcBef>
                <a:spcPts val="1200"/>
              </a:spcBef>
            </a:pPr>
            <a:r>
              <a:rPr lang="en-US" dirty="0" smtClean="0"/>
              <a:t>TAC Review</a:t>
            </a:r>
          </a:p>
          <a:p>
            <a:pPr>
              <a:spcBef>
                <a:spcPts val="1200"/>
              </a:spcBef>
            </a:pPr>
            <a:r>
              <a:rPr lang="en-US" dirty="0" smtClean="0"/>
              <a:t>Final Review and Approval</a:t>
            </a:r>
          </a:p>
          <a:p>
            <a:pPr>
              <a:spcBef>
                <a:spcPts val="1200"/>
              </a:spcBef>
            </a:pPr>
            <a:r>
              <a:rPr lang="en-US" dirty="0" smtClean="0"/>
              <a:t>Technical Report</a:t>
            </a:r>
          </a:p>
          <a:p>
            <a:pPr marL="0" indent="0">
              <a:spcBef>
                <a:spcPts val="1200"/>
              </a:spcBef>
              <a:buNone/>
            </a:pPr>
            <a:endParaRPr lang="en-US" sz="2400" dirty="0" smtClean="0"/>
          </a:p>
        </p:txBody>
      </p:sp>
    </p:spTree>
    <p:extLst>
      <p:ext uri="{BB962C8B-B14F-4D97-AF65-F5344CB8AC3E}">
        <p14:creationId xmlns:p14="http://schemas.microsoft.com/office/powerpoint/2010/main" val="2900571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You Here?</a:t>
            </a:r>
            <a:endParaRPr lang="en-US" dirty="0"/>
          </a:p>
        </p:txBody>
      </p:sp>
      <p:sp>
        <p:nvSpPr>
          <p:cNvPr id="3" name="Content Placeholder 2"/>
          <p:cNvSpPr>
            <a:spLocks noGrp="1"/>
          </p:cNvSpPr>
          <p:nvPr>
            <p:ph idx="1"/>
          </p:nvPr>
        </p:nvSpPr>
        <p:spPr>
          <a:xfrm>
            <a:off x="457200" y="1905000"/>
            <a:ext cx="8229600" cy="4549140"/>
          </a:xfrm>
        </p:spPr>
        <p:txBody>
          <a:bodyPr>
            <a:noAutofit/>
          </a:bodyPr>
          <a:lstStyle/>
          <a:p>
            <a:pPr marL="0" indent="0">
              <a:spcBef>
                <a:spcPts val="1200"/>
              </a:spcBef>
              <a:buNone/>
            </a:pPr>
            <a:r>
              <a:rPr lang="en-US" dirty="0" smtClean="0"/>
              <a:t>You were selected to provide</a:t>
            </a:r>
          </a:p>
          <a:p>
            <a:pPr lvl="1">
              <a:spcBef>
                <a:spcPts val="1200"/>
              </a:spcBef>
            </a:pPr>
            <a:r>
              <a:rPr lang="en-US" sz="2800" dirty="0" smtClean="0"/>
              <a:t>First-hand knowledge of all recommended cut scores</a:t>
            </a:r>
          </a:p>
          <a:p>
            <a:pPr lvl="1">
              <a:spcBef>
                <a:spcPts val="1200"/>
              </a:spcBef>
            </a:pPr>
            <a:r>
              <a:rPr lang="en-US" sz="2800" dirty="0"/>
              <a:t>Balanced </a:t>
            </a:r>
            <a:r>
              <a:rPr lang="en-US" sz="2800" dirty="0" smtClean="0"/>
              <a:t>representation</a:t>
            </a:r>
            <a:r>
              <a:rPr lang="en-US" sz="2800" dirty="0"/>
              <a:t> </a:t>
            </a:r>
            <a:r>
              <a:rPr lang="en-US" sz="2800" dirty="0" smtClean="0"/>
              <a:t>in grades </a:t>
            </a:r>
            <a:r>
              <a:rPr lang="en-US" sz="2800" dirty="0" smtClean="0"/>
              <a:t>3-8</a:t>
            </a:r>
            <a:endParaRPr lang="en-US" sz="2800" dirty="0" smtClean="0"/>
          </a:p>
        </p:txBody>
      </p:sp>
    </p:spTree>
    <p:extLst>
      <p:ext uri="{BB962C8B-B14F-4D97-AF65-F5344CB8AC3E}">
        <p14:creationId xmlns:p14="http://schemas.microsoft.com/office/powerpoint/2010/main" val="3060367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Task	</a:t>
            </a:r>
            <a:endParaRPr lang="en-US" dirty="0"/>
          </a:p>
        </p:txBody>
      </p:sp>
      <p:sp>
        <p:nvSpPr>
          <p:cNvPr id="3" name="Content Placeholder 2"/>
          <p:cNvSpPr>
            <a:spLocks noGrp="1"/>
          </p:cNvSpPr>
          <p:nvPr>
            <p:ph idx="1"/>
          </p:nvPr>
        </p:nvSpPr>
        <p:spPr/>
        <p:txBody>
          <a:bodyPr/>
          <a:lstStyle/>
          <a:p>
            <a:r>
              <a:rPr lang="en-US" dirty="0" smtClean="0"/>
              <a:t>Examine Round 2 cut </a:t>
            </a:r>
            <a:r>
              <a:rPr lang="en-US" dirty="0"/>
              <a:t>s</a:t>
            </a:r>
            <a:r>
              <a:rPr lang="en-US" dirty="0" smtClean="0"/>
              <a:t>cores</a:t>
            </a:r>
          </a:p>
          <a:p>
            <a:r>
              <a:rPr lang="en-US" dirty="0" smtClean="0"/>
              <a:t>Recommend changes as necessary</a:t>
            </a:r>
          </a:p>
          <a:p>
            <a:r>
              <a:rPr lang="en-US" dirty="0" smtClean="0"/>
              <a:t>Establish reasonableness of cut scores across grades </a:t>
            </a:r>
            <a:endParaRPr lang="en-US" dirty="0"/>
          </a:p>
        </p:txBody>
      </p:sp>
    </p:spTree>
    <p:extLst>
      <p:ext uri="{BB962C8B-B14F-4D97-AF65-F5344CB8AC3E}">
        <p14:creationId xmlns:p14="http://schemas.microsoft.com/office/powerpoint/2010/main" val="451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txBox="1">
            <a:spLocks/>
          </p:cNvSpPr>
          <p:nvPr/>
        </p:nvSpPr>
        <p:spPr bwMode="auto">
          <a:xfrm>
            <a:off x="457200" y="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6038" tIns="46038" rIns="46038" bIns="46038" anchor="b"/>
          <a:lstStyle>
            <a:lvl1pPr eaLnBrk="0" hangingPunct="0">
              <a:spcBef>
                <a:spcPct val="20000"/>
              </a:spcBef>
              <a:buFont typeface="Arial" charset="0"/>
              <a:buChar char="•"/>
              <a:defRPr sz="3600" b="1">
                <a:solidFill>
                  <a:srgbClr val="BFBFBF"/>
                </a:solidFill>
                <a:latin typeface="Calibri" pitchFamily="34" charset="0"/>
              </a:defRPr>
            </a:lvl1pPr>
            <a:lvl2pPr marL="742950" indent="-285750" eaLnBrk="0" hangingPunct="0">
              <a:spcBef>
                <a:spcPct val="20000"/>
              </a:spcBef>
              <a:buFont typeface="Arial" charset="0"/>
              <a:buChar char="–"/>
              <a:defRPr sz="3200" b="1">
                <a:solidFill>
                  <a:srgbClr val="BFBFBF"/>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a:solidFill>
                  <a:schemeClr val="bg1"/>
                </a:solidFill>
              </a:rPr>
              <a:t>Expected</a:t>
            </a:r>
          </a:p>
        </p:txBody>
      </p:sp>
      <p:pic>
        <p:nvPicPr>
          <p:cNvPr id="5123"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065213"/>
            <a:ext cx="6724650" cy="472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457200" y="274638"/>
            <a:ext cx="8229600" cy="1143000"/>
          </a:xfrm>
        </p:spPr>
        <p:txBody>
          <a:bodyPr/>
          <a:lstStyle/>
          <a:p>
            <a:r>
              <a:rPr lang="en-US" dirty="0" smtClean="0"/>
              <a:t>Expected	</a:t>
            </a:r>
            <a:endParaRPr lang="en-US" dirty="0"/>
          </a:p>
        </p:txBody>
      </p:sp>
    </p:spTree>
    <p:extLst>
      <p:ext uri="{BB962C8B-B14F-4D97-AF65-F5344CB8AC3E}">
        <p14:creationId xmlns:p14="http://schemas.microsoft.com/office/powerpoint/2010/main" val="3089149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1371600" y="1905000"/>
            <a:ext cx="73152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charset="0"/>
              <a:buChar char="•"/>
              <a:defRPr sz="3600" b="1">
                <a:solidFill>
                  <a:srgbClr val="BFBFBF"/>
                </a:solidFill>
                <a:latin typeface="Calibri" pitchFamily="34" charset="0"/>
              </a:defRPr>
            </a:lvl1pPr>
            <a:lvl2pPr marL="742950" indent="-285750" eaLnBrk="0" hangingPunct="0">
              <a:spcBef>
                <a:spcPct val="20000"/>
              </a:spcBef>
              <a:buFont typeface="Arial" charset="0"/>
              <a:buChar char="–"/>
              <a:defRPr sz="3200" b="1">
                <a:solidFill>
                  <a:srgbClr val="BFBFBF"/>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b="0">
              <a:solidFill>
                <a:schemeClr val="tx1"/>
              </a:solidFill>
              <a:latin typeface="Arial" charset="0"/>
            </a:endParaRPr>
          </a:p>
        </p:txBody>
      </p:sp>
      <p:sp>
        <p:nvSpPr>
          <p:cNvPr id="6147" name="Title 1"/>
          <p:cNvSpPr txBox="1">
            <a:spLocks/>
          </p:cNvSpPr>
          <p:nvPr/>
        </p:nvSpPr>
        <p:spPr bwMode="auto">
          <a:xfrm>
            <a:off x="457200" y="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6038" tIns="46038" rIns="46038" bIns="46038" anchor="b"/>
          <a:lstStyle>
            <a:lvl1pPr eaLnBrk="0" hangingPunct="0">
              <a:spcBef>
                <a:spcPct val="20000"/>
              </a:spcBef>
              <a:buFont typeface="Arial" charset="0"/>
              <a:buChar char="•"/>
              <a:defRPr sz="3600" b="1">
                <a:solidFill>
                  <a:srgbClr val="BFBFBF"/>
                </a:solidFill>
                <a:latin typeface="Calibri" pitchFamily="34" charset="0"/>
              </a:defRPr>
            </a:lvl1pPr>
            <a:lvl2pPr marL="742950" indent="-285750" eaLnBrk="0" hangingPunct="0">
              <a:spcBef>
                <a:spcPct val="20000"/>
              </a:spcBef>
              <a:buFont typeface="Arial" charset="0"/>
              <a:buChar char="–"/>
              <a:defRPr sz="3200" b="1">
                <a:solidFill>
                  <a:srgbClr val="BFBFBF"/>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a:solidFill>
                  <a:schemeClr val="bg1"/>
                </a:solidFill>
              </a:rPr>
              <a:t>Not Expected</a:t>
            </a:r>
          </a:p>
        </p:txBody>
      </p:sp>
      <p:pic>
        <p:nvPicPr>
          <p:cNvPr id="614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069975"/>
            <a:ext cx="6718300" cy="47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457200" y="274638"/>
            <a:ext cx="8229600" cy="1143000"/>
          </a:xfrm>
        </p:spPr>
        <p:txBody>
          <a:bodyPr/>
          <a:lstStyle/>
          <a:p>
            <a:r>
              <a:rPr lang="en-US" dirty="0" smtClean="0"/>
              <a:t>Not Expected	</a:t>
            </a:r>
            <a:endParaRPr lang="en-US" dirty="0"/>
          </a:p>
        </p:txBody>
      </p:sp>
    </p:spTree>
    <p:extLst>
      <p:ext uri="{BB962C8B-B14F-4D97-AF65-F5344CB8AC3E}">
        <p14:creationId xmlns:p14="http://schemas.microsoft.com/office/powerpoint/2010/main" val="1366114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	</a:t>
            </a:r>
            <a:endParaRPr lang="en-US" dirty="0"/>
          </a:p>
        </p:txBody>
      </p:sp>
      <p:sp>
        <p:nvSpPr>
          <p:cNvPr id="3" name="Content Placeholder 2"/>
          <p:cNvSpPr>
            <a:spLocks noGrp="1"/>
          </p:cNvSpPr>
          <p:nvPr>
            <p:ph idx="1"/>
          </p:nvPr>
        </p:nvSpPr>
        <p:spPr/>
        <p:txBody>
          <a:bodyPr>
            <a:normAutofit/>
          </a:bodyPr>
          <a:lstStyle/>
          <a:p>
            <a:r>
              <a:rPr lang="en-US" dirty="0"/>
              <a:t>Recommendations should align with the </a:t>
            </a:r>
            <a:r>
              <a:rPr lang="en-US" dirty="0" smtClean="0"/>
              <a:t>PLDs</a:t>
            </a:r>
            <a:endParaRPr lang="en-US" dirty="0"/>
          </a:p>
          <a:p>
            <a:r>
              <a:rPr lang="en-US" dirty="0" smtClean="0"/>
              <a:t>Group medians were based on different thresholds—moving them </a:t>
            </a:r>
            <a:r>
              <a:rPr lang="en-US" dirty="0"/>
              <a:t>modestly up or down is </a:t>
            </a:r>
            <a:r>
              <a:rPr lang="en-US" dirty="0" smtClean="0"/>
              <a:t>reasonable</a:t>
            </a:r>
            <a:endParaRPr lang="en-US" dirty="0"/>
          </a:p>
          <a:p>
            <a:r>
              <a:rPr lang="en-US" dirty="0" smtClean="0"/>
              <a:t>Moving two or more cuts a little is generally better than moving one a lot</a:t>
            </a:r>
          </a:p>
        </p:txBody>
      </p:sp>
    </p:spTree>
    <p:extLst>
      <p:ext uri="{BB962C8B-B14F-4D97-AF65-F5344CB8AC3E}">
        <p14:creationId xmlns:p14="http://schemas.microsoft.com/office/powerpoint/2010/main" val="1852345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What should be articulated across grades?</a:t>
            </a:r>
            <a:endParaRPr lang="en-US" sz="3600" dirty="0"/>
          </a:p>
        </p:txBody>
      </p:sp>
      <p:sp>
        <p:nvSpPr>
          <p:cNvPr id="3" name="Content Placeholder 2"/>
          <p:cNvSpPr>
            <a:spLocks noGrp="1"/>
          </p:cNvSpPr>
          <p:nvPr>
            <p:ph idx="1"/>
          </p:nvPr>
        </p:nvSpPr>
        <p:spPr>
          <a:xfrm>
            <a:off x="533400" y="1447800"/>
            <a:ext cx="8229600" cy="4525963"/>
          </a:xfrm>
        </p:spPr>
        <p:txBody>
          <a:bodyPr>
            <a:normAutofit/>
          </a:bodyPr>
          <a:lstStyle/>
          <a:p>
            <a:r>
              <a:rPr lang="en-US" dirty="0" smtClean="0"/>
              <a:t>Percent of students at or above a given level</a:t>
            </a:r>
          </a:p>
        </p:txBody>
      </p:sp>
    </p:spTree>
    <p:extLst>
      <p:ext uri="{BB962C8B-B14F-4D97-AF65-F5344CB8AC3E}">
        <p14:creationId xmlns:p14="http://schemas.microsoft.com/office/powerpoint/2010/main" val="2170086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3631"/>
            <a:ext cx="8229600" cy="819665"/>
          </a:xfrm>
        </p:spPr>
        <p:txBody>
          <a:bodyPr>
            <a:normAutofit/>
          </a:bodyPr>
          <a:lstStyle/>
          <a:p>
            <a:r>
              <a:rPr lang="en-US" dirty="0" smtClean="0"/>
              <a:t>Cuts Across Grades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93925921"/>
              </p:ext>
            </p:extLst>
          </p:nvPr>
        </p:nvGraphicFramePr>
        <p:xfrm>
          <a:off x="152402" y="2133600"/>
          <a:ext cx="8839197" cy="2955290"/>
        </p:xfrm>
        <a:graphic>
          <a:graphicData uri="http://schemas.openxmlformats.org/drawingml/2006/table">
            <a:tbl>
              <a:tblPr>
                <a:tableStyleId>{5C22544A-7EE6-4342-B048-85BDC9FD1C3A}</a:tableStyleId>
              </a:tblPr>
              <a:tblGrid>
                <a:gridCol w="838198"/>
                <a:gridCol w="762000"/>
                <a:gridCol w="838200"/>
                <a:gridCol w="914400"/>
                <a:gridCol w="221878"/>
                <a:gridCol w="831925"/>
                <a:gridCol w="831925"/>
                <a:gridCol w="831925"/>
                <a:gridCol w="389964"/>
                <a:gridCol w="571948"/>
                <a:gridCol w="597945"/>
                <a:gridCol w="610944"/>
                <a:gridCol w="597945"/>
              </a:tblGrid>
              <a:tr h="342900">
                <a:tc gridSpan="4">
                  <a:txBody>
                    <a:bodyPr/>
                    <a:lstStyle/>
                    <a:p>
                      <a:pPr algn="ctr" fontAlgn="b"/>
                      <a:r>
                        <a:rPr lang="en-US" sz="1800" u="none" strike="noStrike" dirty="0">
                          <a:effectLst/>
                        </a:rPr>
                        <a:t>Final Round Thresholds </a:t>
                      </a:r>
                      <a:endParaRPr lang="en-US" sz="1800" u="none" strike="noStrike" dirty="0" smtClean="0">
                        <a:effectLst/>
                      </a:endParaRPr>
                    </a:p>
                    <a:p>
                      <a:pPr algn="ctr" fontAlgn="b"/>
                      <a:r>
                        <a:rPr lang="en-US" sz="1800" u="none" strike="noStrike" dirty="0" smtClean="0">
                          <a:effectLst/>
                        </a:rPr>
                        <a:t>(</a:t>
                      </a:r>
                      <a:r>
                        <a:rPr lang="en-US" sz="1800" u="none" strike="noStrike" dirty="0">
                          <a:effectLst/>
                        </a:rPr>
                        <a:t>Page #)</a:t>
                      </a:r>
                      <a:endParaRPr lang="en-US" sz="1800" b="1" i="0" u="none" strike="noStrike" dirty="0">
                        <a:solidFill>
                          <a:srgbClr val="000000"/>
                        </a:solidFill>
                        <a:effectLst/>
                        <a:latin typeface="Calibri" panose="020F0502020204030204" pitchFamily="34" charset="0"/>
                      </a:endParaRPr>
                    </a:p>
                  </a:txBody>
                  <a:tcPr marL="6350" marR="6350" marT="6350" marB="0" anchor="b"/>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800" b="1" i="0" u="none" strike="noStrike">
                        <a:solidFill>
                          <a:srgbClr val="000000"/>
                        </a:solidFill>
                        <a:effectLst/>
                        <a:latin typeface="Calibri" panose="020F0502020204030204" pitchFamily="34" charset="0"/>
                      </a:endParaRPr>
                    </a:p>
                  </a:txBody>
                  <a:tcPr marL="6350" marR="6350" marT="6350" marB="0" anchor="b"/>
                </a:tc>
                <a:tc gridSpan="3">
                  <a:txBody>
                    <a:bodyPr/>
                    <a:lstStyle/>
                    <a:p>
                      <a:pPr algn="ctr" fontAlgn="b"/>
                      <a:r>
                        <a:rPr lang="en-US" sz="1800" u="none" strike="noStrike">
                          <a:effectLst/>
                        </a:rPr>
                        <a:t>Percent At or Above</a:t>
                      </a:r>
                      <a:endParaRPr lang="en-US" sz="1800" b="1" i="0" u="none" strike="noStrike">
                        <a:solidFill>
                          <a:srgbClr val="000000"/>
                        </a:solidFill>
                        <a:effectLst/>
                        <a:latin typeface="Calibri" panose="020F0502020204030204" pitchFamily="34" charset="0"/>
                      </a:endParaRPr>
                    </a:p>
                  </a:txBody>
                  <a:tcPr marL="6350" marR="6350" marT="6350" marB="0" anchor="b"/>
                </a:tc>
                <a:tc hMerge="1">
                  <a:txBody>
                    <a:bodyPr/>
                    <a:lstStyle/>
                    <a:p>
                      <a:endParaRPr lang="en-US"/>
                    </a:p>
                  </a:txBody>
                  <a:tcPr/>
                </a:tc>
                <a:tc hMerge="1">
                  <a:txBody>
                    <a:bodyPr/>
                    <a:lstStyle/>
                    <a:p>
                      <a:endParaRPr lang="en-US"/>
                    </a:p>
                  </a:txBody>
                  <a:tcPr/>
                </a:tc>
                <a:tc>
                  <a:txBody>
                    <a:bodyPr/>
                    <a:lstStyle/>
                    <a:p>
                      <a:pPr algn="ctr" fontAlgn="b"/>
                      <a:endParaRPr lang="en-US" sz="1800" b="1" i="0" u="none" strike="noStrike">
                        <a:solidFill>
                          <a:srgbClr val="000000"/>
                        </a:solidFill>
                        <a:effectLst/>
                        <a:latin typeface="Calibri" panose="020F0502020204030204" pitchFamily="34" charset="0"/>
                      </a:endParaRPr>
                    </a:p>
                  </a:txBody>
                  <a:tcPr marL="6350" marR="6350" marT="6350" marB="0" anchor="b"/>
                </a:tc>
                <a:tc gridSpan="4">
                  <a:txBody>
                    <a:bodyPr/>
                    <a:lstStyle/>
                    <a:p>
                      <a:pPr algn="ctr" fontAlgn="b"/>
                      <a:r>
                        <a:rPr lang="en-US" sz="1800" u="none" strike="noStrike">
                          <a:effectLst/>
                        </a:rPr>
                        <a:t>Percent in Level</a:t>
                      </a:r>
                      <a:endParaRPr lang="en-US" sz="1800" b="1" i="0" u="none" strike="noStrike">
                        <a:solidFill>
                          <a:srgbClr val="000000"/>
                        </a:solidFill>
                        <a:effectLst/>
                        <a:latin typeface="Calibri" panose="020F0502020204030204" pitchFamily="34" charset="0"/>
                      </a:endParaRPr>
                    </a:p>
                  </a:txBody>
                  <a:tcPr marL="6350" marR="6350" marT="6350" marB="0" anchor="b"/>
                </a:tc>
                <a:tc hMerge="1">
                  <a:txBody>
                    <a:bodyPr/>
                    <a:lstStyle/>
                    <a:p>
                      <a:endParaRPr lang="en-US"/>
                    </a:p>
                  </a:txBody>
                  <a:tcPr/>
                </a:tc>
                <a:tc hMerge="1">
                  <a:txBody>
                    <a:bodyPr/>
                    <a:lstStyle/>
                    <a:p>
                      <a:endParaRPr lang="en-US"/>
                    </a:p>
                  </a:txBody>
                  <a:tcPr/>
                </a:tc>
                <a:tc hMerge="1">
                  <a:txBody>
                    <a:bodyPr/>
                    <a:lstStyle/>
                    <a:p>
                      <a:endParaRPr lang="en-US"/>
                    </a:p>
                  </a:txBody>
                  <a:tcPr/>
                </a:tc>
              </a:tr>
              <a:tr h="342900">
                <a:tc>
                  <a:txBody>
                    <a:bodyPr/>
                    <a:lstStyle/>
                    <a:p>
                      <a:pPr algn="ctr" fontAlgn="b"/>
                      <a:r>
                        <a:rPr lang="en-US" sz="1800" u="none" strike="noStrike">
                          <a:effectLst/>
                        </a:rPr>
                        <a:t>Grade</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a:effectLst/>
                        </a:rPr>
                        <a:t>Level 2</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smtClean="0">
                          <a:effectLst/>
                        </a:rPr>
                        <a:t>Level </a:t>
                      </a:r>
                      <a:r>
                        <a:rPr lang="en-US" sz="1800" u="none" strike="noStrike" dirty="0">
                          <a:effectLst/>
                        </a:rPr>
                        <a:t>3</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a:effectLst/>
                        </a:rPr>
                        <a:t>Level 4</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Level 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Level 3</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Level 4</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3</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4</a:t>
                      </a:r>
                      <a:endParaRPr lang="en-US" sz="1800" b="0" i="0" u="none" strike="noStrike">
                        <a:solidFill>
                          <a:srgbClr val="000000"/>
                        </a:solidFill>
                        <a:effectLst/>
                        <a:latin typeface="Calibri" panose="020F0502020204030204" pitchFamily="34" charset="0"/>
                      </a:endParaRPr>
                    </a:p>
                  </a:txBody>
                  <a:tcPr marL="6350" marR="6350" marT="6350" marB="0" anchor="b"/>
                </a:tc>
              </a:tr>
              <a:tr h="342900">
                <a:tc>
                  <a:txBody>
                    <a:bodyPr/>
                    <a:lstStyle/>
                    <a:p>
                      <a:pPr algn="ctr" fontAlgn="b"/>
                      <a:r>
                        <a:rPr lang="en-US" sz="1800" u="none" strike="noStrike">
                          <a:effectLst/>
                        </a:rPr>
                        <a:t>3</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12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26</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a:effectLst/>
                        </a:rPr>
                        <a:t>50</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a:effectLst/>
                        </a:rPr>
                        <a:t> </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68.7</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37.5</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6.9</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31.4</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31.2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30.6</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6.9</a:t>
                      </a:r>
                      <a:endParaRPr lang="en-US" sz="1800" b="0" i="0" u="none" strike="noStrike">
                        <a:solidFill>
                          <a:srgbClr val="000000"/>
                        </a:solidFill>
                        <a:effectLst/>
                        <a:latin typeface="Calibri" panose="020F0502020204030204" pitchFamily="34" charset="0"/>
                      </a:endParaRPr>
                    </a:p>
                  </a:txBody>
                  <a:tcPr marL="6350" marR="6350" marT="6350" marB="0" anchor="b"/>
                </a:tc>
              </a:tr>
              <a:tr h="342900">
                <a:tc>
                  <a:txBody>
                    <a:bodyPr/>
                    <a:lstStyle/>
                    <a:p>
                      <a:pPr algn="ctr" fontAlgn="b"/>
                      <a:r>
                        <a:rPr lang="en-US" sz="1800" u="none" strike="noStrike">
                          <a:effectLst/>
                        </a:rPr>
                        <a:t>4</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12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28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55</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a:effectLst/>
                        </a:rPr>
                        <a:t>70.5</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37.8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6.1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29.5</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32.7</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31.7</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6.1</a:t>
                      </a:r>
                      <a:endParaRPr lang="en-US" sz="1800" b="0" i="0" u="none" strike="noStrike">
                        <a:solidFill>
                          <a:srgbClr val="000000"/>
                        </a:solidFill>
                        <a:effectLst/>
                        <a:latin typeface="Calibri" panose="020F0502020204030204" pitchFamily="34" charset="0"/>
                      </a:endParaRPr>
                    </a:p>
                  </a:txBody>
                  <a:tcPr marL="6350" marR="6350" marT="6350" marB="0" anchor="b"/>
                </a:tc>
              </a:tr>
              <a:tr h="342900">
                <a:tc>
                  <a:txBody>
                    <a:bodyPr/>
                    <a:lstStyle/>
                    <a:p>
                      <a:pPr algn="ctr" fontAlgn="b"/>
                      <a:r>
                        <a:rPr lang="en-US" sz="1800" u="none" strike="noStrike">
                          <a:effectLst/>
                        </a:rPr>
                        <a:t>5</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10</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22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52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70.2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a:effectLst/>
                        </a:rPr>
                        <a:t>40.7</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2.4</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29.8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29.6</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38.3</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2.4</a:t>
                      </a:r>
                      <a:endParaRPr lang="en-US" sz="1800" b="0" i="0" u="none" strike="noStrike">
                        <a:solidFill>
                          <a:srgbClr val="000000"/>
                        </a:solidFill>
                        <a:effectLst/>
                        <a:latin typeface="Calibri" panose="020F0502020204030204" pitchFamily="34" charset="0"/>
                      </a:endParaRPr>
                    </a:p>
                  </a:txBody>
                  <a:tcPr marL="6350" marR="6350" marT="6350" marB="0" anchor="b"/>
                </a:tc>
              </a:tr>
              <a:tr h="342900">
                <a:tc>
                  <a:txBody>
                    <a:bodyPr/>
                    <a:lstStyle/>
                    <a:p>
                      <a:pPr algn="ctr" fontAlgn="b"/>
                      <a:r>
                        <a:rPr lang="en-US" sz="1800" u="none" strike="noStrike">
                          <a:effectLst/>
                        </a:rPr>
                        <a:t>6</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17</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30</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52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52.9</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24.8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dirty="0">
                          <a:effectLst/>
                        </a:rPr>
                        <a:t>2.7</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US" sz="1800" u="none" strike="noStrike" dirty="0">
                          <a:effectLst/>
                        </a:rPr>
                        <a:t> </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47.1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28.1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22.2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2.7</a:t>
                      </a:r>
                      <a:endParaRPr lang="en-US" sz="1800" b="0" i="0" u="none" strike="noStrike">
                        <a:solidFill>
                          <a:srgbClr val="000000"/>
                        </a:solidFill>
                        <a:effectLst/>
                        <a:latin typeface="Calibri" panose="020F0502020204030204" pitchFamily="34" charset="0"/>
                      </a:endParaRPr>
                    </a:p>
                  </a:txBody>
                  <a:tcPr marL="6350" marR="6350" marT="6350" marB="0" anchor="b"/>
                </a:tc>
              </a:tr>
              <a:tr h="342900">
                <a:tc>
                  <a:txBody>
                    <a:bodyPr/>
                    <a:lstStyle/>
                    <a:p>
                      <a:pPr algn="ctr" fontAlgn="b"/>
                      <a:r>
                        <a:rPr lang="en-US" sz="1800" u="none" strike="noStrike">
                          <a:effectLst/>
                        </a:rPr>
                        <a:t>7</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18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32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60</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73.8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41.1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3.1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dirty="0">
                          <a:effectLst/>
                        </a:rPr>
                        <a:t>26.2</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dirty="0">
                          <a:effectLst/>
                        </a:rPr>
                        <a:t>32.7</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dirty="0">
                          <a:effectLst/>
                        </a:rPr>
                        <a:t>38.0</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3.1</a:t>
                      </a:r>
                      <a:endParaRPr lang="en-US" sz="1800" b="0" i="0" u="none" strike="noStrike">
                        <a:solidFill>
                          <a:srgbClr val="000000"/>
                        </a:solidFill>
                        <a:effectLst/>
                        <a:latin typeface="Calibri" panose="020F0502020204030204" pitchFamily="34" charset="0"/>
                      </a:endParaRPr>
                    </a:p>
                  </a:txBody>
                  <a:tcPr marL="6350" marR="6350" marT="6350" marB="0" anchor="b"/>
                </a:tc>
              </a:tr>
              <a:tr h="342900">
                <a:tc>
                  <a:txBody>
                    <a:bodyPr/>
                    <a:lstStyle/>
                    <a:p>
                      <a:pPr algn="ctr" fontAlgn="b"/>
                      <a:r>
                        <a:rPr lang="en-US" sz="1800" u="none" strike="noStrike">
                          <a:effectLst/>
                        </a:rPr>
                        <a:t>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24</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64</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75.2</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36.1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800" u="none" strike="noStrike">
                          <a:effectLst/>
                        </a:rPr>
                        <a:t>1.7</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l"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24.8</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a:effectLst/>
                        </a:rPr>
                        <a:t>39.1</a:t>
                      </a:r>
                      <a:endParaRPr lang="en-US"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dirty="0">
                          <a:effectLst/>
                        </a:rPr>
                        <a:t>34.4</a:t>
                      </a:r>
                      <a:endParaRPr lang="en-US"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US" sz="1800" u="none" strike="noStrike" dirty="0">
                          <a:effectLst/>
                        </a:rPr>
                        <a:t>1.7</a:t>
                      </a:r>
                      <a:endParaRPr lang="en-US" sz="1800" b="0" i="0" u="none" strike="noStrike" dirty="0">
                        <a:solidFill>
                          <a:srgbClr val="000000"/>
                        </a:solidFill>
                        <a:effectLst/>
                        <a:latin typeface="Calibri" panose="020F0502020204030204" pitchFamily="34" charset="0"/>
                      </a:endParaRPr>
                    </a:p>
                  </a:txBody>
                  <a:tcPr marL="6350" marR="6350" marT="6350" marB="0" anchor="b"/>
                </a:tc>
              </a:tr>
            </a:tbl>
          </a:graphicData>
        </a:graphic>
      </p:graphicFrame>
    </p:spTree>
    <p:extLst>
      <p:ext uri="{BB962C8B-B14F-4D97-AF65-F5344CB8AC3E}">
        <p14:creationId xmlns:p14="http://schemas.microsoft.com/office/powerpoint/2010/main" val="20547833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1529</TotalTime>
  <Words>2327</Words>
  <Application>Microsoft Office PowerPoint</Application>
  <PresentationFormat>On-screen Show (4:3)</PresentationFormat>
  <Paragraphs>210</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 Vertical Articulation  Generic Presentation</vt:lpstr>
      <vt:lpstr>Steps in the Overall Process</vt:lpstr>
      <vt:lpstr>Why Are You Here?</vt:lpstr>
      <vt:lpstr>Your Task </vt:lpstr>
      <vt:lpstr>Expected </vt:lpstr>
      <vt:lpstr>Not Expected </vt:lpstr>
      <vt:lpstr>Guiding Principles </vt:lpstr>
      <vt:lpstr>What should be articulated across grades?</vt:lpstr>
      <vt:lpstr>Cuts Across Grades</vt:lpstr>
      <vt:lpstr>PowerPoint Presentation</vt:lpstr>
      <vt:lpstr>Panelist Materials </vt:lpstr>
      <vt:lpstr>Process</vt:lpstr>
      <vt:lpstr>PowerPoint Presentation</vt:lpstr>
      <vt:lpstr>Voting Process</vt:lpstr>
      <vt:lpstr>Follow-Up Activities</vt:lpstr>
      <vt:lpstr>Questions?</vt:lpstr>
    </vt:vector>
  </TitlesOfParts>
  <Company>Measurement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Records Bureau Writing Assessment Program</dc:title>
  <dc:creator>Michael Bunch</dc:creator>
  <cp:lastModifiedBy>Kathryn Bunch</cp:lastModifiedBy>
  <cp:revision>110</cp:revision>
  <cp:lastPrinted>2018-04-05T13:48:54Z</cp:lastPrinted>
  <dcterms:created xsi:type="dcterms:W3CDTF">2016-07-11T19:34:59Z</dcterms:created>
  <dcterms:modified xsi:type="dcterms:W3CDTF">2020-03-30T18:29:02Z</dcterms:modified>
</cp:coreProperties>
</file>